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notesMasterIdLst>
    <p:notesMasterId r:id="rId3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notesMaster" Target="notesMasters/notesMaster1.xml"/><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Ini varian dari modul Hermes yang menggunakan terminal/SSH. Hari ini kita coba jalur satunya: dashboard di browser.
Cocok untuk peserta yang kurang nyaman dengan command line, tapi tetap perlu tahu satu batas: mengatur SOP-nya lewat browser, kerja hariannya tetap paling nyaman lewat Telegram di HP.
TODO(screenshot): cover/hero — logo Hermes + tangkapan layar halaman Status dashboard training, atau foto suasana pelatihan.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Struktur sesi sama dengan modul terminal, hanya "pintu masuk"-nya beda: semua pengaturan lewat dashboard, bukan `hermes &lt;perintah&gt;` di SSH.
TODO(screenshot, opsional): ikon/kolase kecil per sesi (model, Telegram, Google Workspace, API, cron, skills) — boleh dilewati kalau tabel sudah cukup.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Pertanyaan pentingnya bukan "chatbot atau agent" — hampir semua aplikasi AI sekarang bisa bertindak. Yang membedakan adalah tiga hal di kutipan: milik siapa, jalan di mana, siapa yang pegang kendali.
Contoh cepat: "rangkum penjualan minggu ini". Chatbot menjawab dari ingatannya. Agent membuka sheet-nya dulu, menghitung, baru merangkum.
TODO(screenshot): diagram siklus "Berpikir → Bertindak → Lihat hasil" — ilustrasi konsep, bukan screenshot produk. Blok loop di slide sudah mewakili sementara.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Aplikasi Claude/ChatGPT tetap berguna untuk kerja sekali jalan. Hermes cocok untuk pekerjaan berulang, terjadwal, dan terhubung ke sistem kantor — dan hari ini semua itu diatur dari satu halaman web.
Tekankan baris "Ganti vendor": yang pindah hanya mesinnya. Skill, memori, dan jadwal yang sudah dibangun tidak ikut hilang.
TODO(screenshot, opsional): logo provider model (Claude/GPT/Gemini/OpenRouter) tersusun di sekitar logo Hermes — ilustrasi "ganti mesin bukan ganti mobil".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Dashboard bukan komponen baru — dia adalah panel kaca untuk melihat dan mengatur semua komponen yang sama. Tiap kartu nanti kita praktikkan lewat halaman dashboard masing-masing.
Contoh alur: Anda mengetik "Rangkum penjualan minggu ini" di browser atau Telegram → Hermes memakai otak (model) untuk berpikir dan tangan (tools) untuk membuka sheet → hasilnya kembali ke Anda.
TODO(screenshot, opsional): versi desain ulang dari diagram komponen (Otak/Tangan/Ingatan/Resep/Pintu/Panel/Alarm).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Tiga aturan pertama berlaku untuk AI mana pun. Dua terakhir khusus dashboard: halaman ini membaca dan menulis file `.env` yang isinya token dan API key, jadi siapa pun yang bisa membuka dashboard tanpa login bisa melihat kunci-kunci itu.
Login dashboard (username/password atau OAuth) wajib aktif begitu diakses lewat internet — bukan hanya dari 127.0.0.1.
Checkpoint: minta setiap peserta menulis satu tugas yang ingin diserahkan ke agent. Kita pakai lagi di Sesi 8.
TODO(screenshot, opsional): ikon peringatan / poster "batas aman" bergaya infografis.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06 — ⚠️ Batas aman.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VPS = komputer di cloud (data center) yang menyala 24 jam. Provider yang dipilih panitia sudah menyediakan Hermes + Web Dashboard lengkap dengan HTTPS, jadi alamat dashboard kita `https://...`, bukan `http://&lt;IP&gt;:9119` polos.
Paket web dashboard sudah terpasang (`pip install -e ".[web,pty]"`). Kalau nanti perlu instal dashboard sendiri di kantor, dua paket ekstra wajib ada: `web` (FastAPI/Uvicorn, untuk dashboard-nya) dan `pty` (untuk tab Chat di browser).
Cara instal manual — untuk sekadar tahu, tidak kita ikuti sekarang — ada di slide berikutnya dan Lampiran A.
TODO(screenshot): foto/ikon Mac mini, laptop, dan VPS/cloud server berdampingan — highlight VPS sebagai pilihan hari 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ini info saja. Tekankan label "cukup tahu, tidak usah diikuti hari ini" — peserta memakai instalasi panitia yang sudah jadi.
Poin penting yang layak diingat: dashboard Hermes fail-closed. Kalau di-bind ke alamat publik tanpa login, dia menolak menyala. Itu fitur keamanan, bukan bug.
Perintah lengkapnya ada di sidebar (tekan D) dan di handout.
TODO(screenshot, opsional): terminal menjalankan `install.sh` dan `hermes dashboard` pertama kali.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08 — Instal manual (info saja).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Provider ini sudah menerbitkan sertifikat TLS untuk kita, jadi alamatnya selalu `https://`. Kalau ada peserta yang membuka `http://` atau alamat IP polos, arahkan ke alamat resmi.
Minta semua peserta mengangkat tangan begitu melihat halaman Status. Yang belum, pasangkan dengan tetangganya.
TODO(verifikasi): konfirmasi ke panitia alamat HTTPS final dan apakah dashboard training pakai auth username/password atau OAuth Nous Portal, supaya instruksi login pas.
TODO(screenshot): halaman login dashboard training (form username/password ATAU tombol "Sign in with Nous Research") + halaman Status setelah login.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09 — Praktik: buka dashboard.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Sidebar kiri dashboard berisi halaman-halaman ini. Tunjukkan satu per satu di layar besar, cukup klik tanpa mengubah apa pun.
Halaman Config, API Keys, Sessions, Logs ada juga tapi tidak kita sentuh detail hari ini — cukup tahu itu tempatnya kalau nanti perlu.
TODO(screenshot): sidebar dashboard training penuh, semua halaman (Status, Chat, Models, Channels, Cron, Skills, dst.) terlihat, boleh di-highlight.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Hermes tidak punya kecerdasan sendiri — dia "bertanya" ke model AI yang dipilih. Ini momen untuk mengulang analogi mobil dan mesin.
Tiga jalur di tabel sudah disiapkan panitia. Peserta cukup memilih; tidak ada yang perlu menempel kunci di sini.
TODO(screenshot): halaman Models — kartu Model Settings dengan tombol Change, lalu dialog picker (kolom provider kiri + kolom model kanan) terbuka.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11 — Otak: halaman Models.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Perhatikan saat prompt kedua: Hermes menjalankan perintah di server untuk menjawab, bukan menebak. Ini bedanya dengan chatbot yang Anda kenal.
SOUL.md adalah identitas utama Hermes — siapa "dia". Perubahannya baru terasa di sesi baru, jadi kalau peserta bilang "kok namanya belum berubah", minta klik New chat atau ketik /new.
Rail kanan menampilkan daftar sesi — klik New chat untuk memulai sesi baru kapan saja.
TODO(screenshot): tab Chat dengan percakapan pertama (jam server + cek disk), lalu screenshot kedua setelah SOUL.md diubah dan /new, Hermes memperkenalkan diri dengan persona baru.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12 — Praktik: chat pertama &amp; persona.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12 — Praktik: chat pertama &amp; persona.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Balasan berjalan balik lewat jalur yang sama: model → gateway → bot → HP Anda.
Token bot itu seperti kunci mobil — siapa pun yang memegangnya bisa mengendalikan bot. User ID adalah daftar tamu: hanya angka inilah yang dituruti bot.
TODO(screenshot): percakapan dengan @BotFather saat /newbot (nama bot + token disamarkan), atau ilustrasi alur HP ↔ Bot ↔ Gateway.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13 — Telegram: Hermes di saku.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Restart gateway itu wajib — tanpa itu koneksi baru tidak terpasang dan bot diam saja. Ini penyebab paling umum "bot tidak membalas".
/sethome menjadikan chat ini tujuan laporan otomatis. Kita butuh ini di Sesi 7.
Setelah semua berstatus Connected: istirahat 15 menit.
TODO(screenshot): halaman Channels — kartu Telegram dengan form Configure terisi (token disamarkan) dan toggle Enable aktif; screenshot kedua chat Telegram di HP menunjukkan bot membalas.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14 — Praktik: hubungkan Telegram.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14 — Praktik: hubungkan Telegram.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Analogi: Anda tidak menyerahkan kunci rumah, Anda memberi kartu akses tamu yang bisa dicabut kapan saja. Itu OAuth.
Siapkan peserta sebelum mereka klik: akan muncul halaman error localhost. Itu bukan bug — justru di alamat halaman itulah kode izinnya ada.
TODO(screenshot): layar login Google OAuth (Advanced → Allow) dan halaman error localhost yang normal — untuk menenangkan peserta.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15 — Studi kasus: Google Workspace.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Satu prompt, empat langkah: baca sheet → hitung → buat Doc → kirim email. Minta peserta memperhatikan jendela Chat saat Hermes bekerja — setiap tool yang dipanggil terlihat.
Ingatkan aturan batas aman: hasilnya draf. Buka Doc-nya dan cek angkanya sebelum dianggap benar.
TODO(screenshot): Google Sheet contoh → Google Doc ringkasan buatan Hermes → email masuk di Gmail.
TODO(trainer): siapkan link sheet contoh (data dummy) sebelum hari-H.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16 — Praktik: satu perintah, tiga pekerjaan.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API itu seperti loket pelayanan: program datang, menyebut apa yang diminta, loket memberi jawaban dalam format rapi bernama JSON. Hermes yang menerjemahkan JSON itu ke bahasa manusia.
Frankfurter gratis dan tanpa API key, jadi aman untuk latihan. Untuk API yang butuh kunci, tempatnya halaman API Keys — bukan chat, karena isi chat tersimpan di riwayat sesi.
TODO(screenshot): tab Chat menampilkan tabel kurs USD/EUR/SGD/CNY yang dijawab Hermes.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17 — Studi kasus: data dari internet.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Cron = jam alarm untuk agent. Sebutkan apa dan kapan, Hermes mengerjakan sendiri.
Aturan pertama paling sering dilupakan: cron job tidak ingat percakapan Anda. Setiap kali berjalan, dia mulai dari kepala kosong — jadi prompt harus lengkap berdiri sendiri.
TODO(screenshot): diagram format cron (menit/jam/tanggal/bulan/hari) versi rapi — kartu di slide mewakili sementara.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18 — Jadwal otomatis: Cron.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Kenapa uji tiap 2 menit dulu: kita tidak mau menunggu sampai besok jam 8 pagi untuk tahu jadwalnya salah.
Jangan lupa menghapus job uji — kalau tidak, HP peserta akan menerima pesan setiap 2 menit sepanjang sisa training.
Tombol Trigger now berguna untuk menguji job versi asli tanpa menunggu jadwalnya.
TODO(screenshot): halaman Cron — form Create job terisi (nama, prompt, jadwal, delivery), dan daftar job dengan status/next-run terlihat.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19 — Praktik: laporan pagi otomatis.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19 — Praktik: laporan pagi otomatis.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Skill adalah file SKILL.md: kapan dipakai, langkahnya, dan jebakannya. Bayangkan SOP yang ditulis untuk karyawan baru — hanya saja karyawannya agent.
Kembali ke catatan checkpoint Sesi 1: tugas yang Anda tulis tadi, itulah kandidat skill pertama Anda.
Ide per divisi: Marketing /caption-produk, Sales /draf-penawaran, PPIC /cek-stok, HR /draf-pengumuman, IT Support /cek-server, Manajemen /ringkas-dokumen.
TODO(screenshot): halaman Skills dengan daftar skill + toggle aktif, dan skill baru "laporan-penjualan" setelah /learn.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20 — Reusable skills: halaman Skills.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Tekankan "satu". Yang gagal biasanya mencoba mengotomasi lima hal sekaligus. Satu tugas, satu skill, satu jadwal — ukur waktunya, baru kembangkan.
Buka sesi tanya jawab.
TODO(screenshot): kolase checklist tercapai (dashboard, model, Telegram, Google Workspace, API, cron, skill), atau foto grup peserta.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DECK-image-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DECK_DETAIL-image-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ECK">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04770" y="6515832"/>
            <a:ext cx="6858000" cy="159288"/>
          </a:xfrm>
          <a:prstGeom prst="rect">
            <a:avLst/>
          </a:prstGeom>
          <a:noFill/>
          <a:ln/>
        </p:spPr>
        <p:txBody>
          <a:bodyPr wrap="square" lIns="0" tIns="0" rIns="0" bIns="0" rtlCol="0" anchor="t"/>
          <a:lstStyle/>
          <a:p>
            <a:pPr indent="0" marL="0">
              <a:buNone/>
            </a:pPr>
            <a:r>
              <a:rPr lang="en-US" sz="780" spc="125" kern="0" dirty="0">
                <a:solidFill>
                  <a:srgbClr val="7B8494"/>
                </a:solidFill>
                <a:latin typeface="Courier New" pitchFamily="34" charset="0"/>
                <a:ea typeface="Courier New" pitchFamily="34" charset="-122"/>
                <a:cs typeface="Courier New" pitchFamily="34" charset="-120"/>
              </a:rPr>
              <a:t>HERMES AI AGENT · WEB DASHBOARD</a:t>
            </a:r>
            <a:endParaRPr lang="en-US" sz="78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ECK_DETAIL">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04770" y="6515832"/>
            <a:ext cx="6858000" cy="159288"/>
          </a:xfrm>
          <a:prstGeom prst="rect">
            <a:avLst/>
          </a:prstGeom>
          <a:noFill/>
          <a:ln/>
        </p:spPr>
        <p:txBody>
          <a:bodyPr wrap="square" lIns="0" tIns="0" rIns="0" bIns="0" rtlCol="0" anchor="t"/>
          <a:lstStyle/>
          <a:p>
            <a:pPr indent="0" marL="0">
              <a:buNone/>
            </a:pPr>
            <a:r>
              <a:rPr lang="en-US" sz="780" spc="125" kern="0" dirty="0">
                <a:solidFill>
                  <a:srgbClr val="7B8494"/>
                </a:solidFill>
                <a:latin typeface="Courier New" pitchFamily="34" charset="0"/>
                <a:ea typeface="Courier New" pitchFamily="34" charset="-122"/>
                <a:cs typeface="Courier New" pitchFamily="34" charset="-120"/>
              </a:rPr>
              <a:t>HERMES AI AGENT · WEB DASHBOARD</a:t>
            </a:r>
            <a:endParaRPr lang="en-US" sz="78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5116708" y="2198583"/>
            <a:ext cx="198150" cy="0"/>
          </a:xfrm>
          <a:prstGeom prst="line">
            <a:avLst/>
          </a:prstGeom>
          <a:noFill/>
          <a:ln w="7620">
            <a:solidFill>
              <a:srgbClr val="323C5E"/>
            </a:solidFill>
            <a:prstDash val="solid"/>
          </a:ln>
        </p:spPr>
      </p:sp>
      <p:sp>
        <p:nvSpPr>
          <p:cNvPr id="3" name="Text 1"/>
          <p:cNvSpPr txBox="1"/>
          <p:nvPr/>
        </p:nvSpPr>
        <p:spPr>
          <a:xfrm>
            <a:off x="5406299" y="2127717"/>
            <a:ext cx="1868851"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PELATIHAN HANDS-ON</a:t>
            </a:r>
            <a:endParaRPr lang="en-US" sz="900" dirty="0"/>
          </a:p>
        </p:txBody>
      </p:sp>
      <p:sp>
        <p:nvSpPr>
          <p:cNvPr id="4" name="Text 2"/>
          <p:cNvSpPr txBox="1"/>
          <p:nvPr/>
        </p:nvSpPr>
        <p:spPr>
          <a:xfrm>
            <a:off x="1052200" y="2520178"/>
            <a:ext cx="10087661" cy="998525"/>
          </a:xfrm>
          <a:prstGeom prst="rect">
            <a:avLst/>
          </a:prstGeom>
          <a:noFill/>
          <a:ln/>
        </p:spPr>
        <p:txBody>
          <a:bodyPr wrap="square" lIns="0" tIns="0" rIns="0" bIns="0" rtlCol="0" anchor="t"/>
          <a:lstStyle/>
          <a:p>
            <a:pPr algn="ctr" indent="0" marL="0">
              <a:lnSpc>
                <a:spcPts val="6614"/>
              </a:lnSpc>
              <a:buNone/>
            </a:pPr>
            <a:r>
              <a:rPr lang="en-US" sz="6240" b="1" spc="-187" kern="0" dirty="0">
                <a:solidFill>
                  <a:srgbClr val="F4F6FA"/>
                </a:solidFill>
                <a:latin typeface="Arial" pitchFamily="34" charset="0"/>
                <a:ea typeface="Arial" pitchFamily="34" charset="-122"/>
                <a:cs typeface="Arial" pitchFamily="34" charset="-120"/>
              </a:rPr>
              <a:t>Hermes AI Agent</a:t>
            </a:r>
            <a:endParaRPr lang="en-US" sz="6240" dirty="0"/>
          </a:p>
        </p:txBody>
      </p:sp>
      <p:sp>
        <p:nvSpPr>
          <p:cNvPr id="5" name="Text 3"/>
          <p:cNvSpPr txBox="1"/>
          <p:nvPr/>
        </p:nvSpPr>
        <p:spPr>
          <a:xfrm>
            <a:off x="4038082" y="3604016"/>
            <a:ext cx="4115714" cy="342900"/>
          </a:xfrm>
          <a:prstGeom prst="rect">
            <a:avLst/>
          </a:prstGeom>
          <a:noFill/>
          <a:ln/>
        </p:spPr>
        <p:txBody>
          <a:bodyPr wrap="square" lIns="0" tIns="0" rIns="0" bIns="0" rtlCol="0" anchor="t"/>
          <a:lstStyle/>
          <a:p>
            <a:pPr algn="ctr" indent="0" marL="0">
              <a:lnSpc>
                <a:spcPts val="2340"/>
              </a:lnSpc>
              <a:buNone/>
            </a:pPr>
            <a:r>
              <a:rPr lang="en-US" sz="1800" spc="-18" kern="0" dirty="0">
                <a:solidFill>
                  <a:srgbClr val="B9C0CD"/>
                </a:solidFill>
                <a:latin typeface="Arial" pitchFamily="34" charset="0"/>
                <a:ea typeface="Arial" pitchFamily="34" charset="-122"/>
                <a:cs typeface="Arial" pitchFamily="34" charset="-120"/>
              </a:rPr>
              <a:t>Web Dashboard</a:t>
            </a:r>
            <a:endParaRPr lang="en-US" sz="1800" dirty="0"/>
          </a:p>
        </p:txBody>
      </p:sp>
      <p:sp>
        <p:nvSpPr>
          <p:cNvPr id="6" name="Text 4"/>
          <p:cNvSpPr txBox="1"/>
          <p:nvPr/>
        </p:nvSpPr>
        <p:spPr>
          <a:xfrm>
            <a:off x="643463" y="4145067"/>
            <a:ext cx="10905134" cy="207294"/>
          </a:xfrm>
          <a:prstGeom prst="rect">
            <a:avLst/>
          </a:prstGeom>
          <a:noFill/>
          <a:ln/>
        </p:spPr>
        <p:txBody>
          <a:bodyPr wrap="square" lIns="0" tIns="0" rIns="0" bIns="0" rtlCol="0" anchor="t"/>
          <a:lstStyle/>
          <a:p>
            <a:pPr algn="ctr"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Satu tempat di browser untuk mengatur otak, saluran chat, jadwal, dan SOP agent Anda.</a:t>
            </a:r>
            <a:endParaRPr lang="en-US" sz="960" dirty="0"/>
          </a:p>
        </p:txBody>
      </p:sp>
      <p:sp>
        <p:nvSpPr>
          <p:cNvPr id="7" name="Text 5"/>
          <p:cNvSpPr txBox="1"/>
          <p:nvPr/>
        </p:nvSpPr>
        <p:spPr>
          <a:xfrm>
            <a:off x="731520" y="4571817"/>
            <a:ext cx="10728930" cy="182880"/>
          </a:xfrm>
          <a:prstGeom prst="rect">
            <a:avLst/>
          </a:prstGeom>
          <a:noFill/>
          <a:ln/>
        </p:spPr>
        <p:txBody>
          <a:bodyPr wrap="square" lIns="0" tIns="0" rIns="0" bIns="0" rtlCol="0" anchor="t"/>
          <a:lstStyle/>
          <a:p>
            <a:pPr algn="ctr" indent="0" marL="0">
              <a:lnSpc>
                <a:spcPts val="1248"/>
              </a:lnSpc>
              <a:buNone/>
            </a:pPr>
            <a:r>
              <a:rPr lang="en-US" sz="960" spc="38" kern="0" dirty="0">
                <a:solidFill>
                  <a:srgbClr val="7B8494"/>
                </a:solidFill>
                <a:latin typeface="Courier New" pitchFamily="34" charset="0"/>
                <a:ea typeface="Courier New" pitchFamily="34" charset="-122"/>
                <a:cs typeface="Courier New" pitchFamily="34" charset="-120"/>
              </a:rPr>
              <a:t>Untuk: </a:t>
            </a:r>
            <a:r>
              <a:rPr lang="en-US" sz="960" spc="38" kern="0" dirty="0">
                <a:solidFill>
                  <a:srgbClr val="F4F6FA"/>
                </a:solidFill>
                <a:latin typeface="Courier New" pitchFamily="34" charset="0"/>
                <a:ea typeface="Courier New" pitchFamily="34" charset="-122"/>
                <a:cs typeface="Courier New" pitchFamily="34" charset="-120"/>
              </a:rPr>
              <a:t>Marketing · Sales · PPIC · HR · IT Support · Manajemen</a:t>
            </a:r>
            <a:r>
              <a:rPr lang="en-US" sz="960" spc="38" kern="0" dirty="0">
                <a:solidFill>
                  <a:srgbClr val="7B8494"/>
                </a:solidFill>
                <a:latin typeface="Courier New" pitchFamily="34" charset="0"/>
                <a:ea typeface="Courier New" pitchFamily="34" charset="-122"/>
                <a:cs typeface="Courier New" pitchFamily="34" charset="-120"/>
              </a:rPr>
              <a:t>    Tanpa: </a:t>
            </a:r>
            <a:r>
              <a:rPr lang="en-US" sz="960" spc="38" kern="0" dirty="0">
                <a:solidFill>
                  <a:srgbClr val="F4F6FA"/>
                </a:solidFill>
                <a:latin typeface="Courier New" pitchFamily="34" charset="0"/>
                <a:ea typeface="Courier New" pitchFamily="34" charset="-122"/>
                <a:cs typeface="Courier New" pitchFamily="34" charset="-120"/>
              </a:rPr>
              <a:t>terminal &amp; SSH — semua lewat klik</a:t>
            </a:r>
            <a:endParaRPr lang="en-US" sz="960" dirty="0"/>
          </a:p>
        </p:txBody>
      </p:sp>
      <p:sp>
        <p:nvSpPr>
          <p:cNvPr id="8" name="Text 6"/>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01 / 21</a:t>
            </a:r>
            <a:endParaRPr lang="en-US" sz="78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731520" y="826892"/>
            <a:ext cx="174376" cy="0"/>
          </a:xfrm>
          <a:prstGeom prst="line">
            <a:avLst/>
          </a:prstGeom>
          <a:noFill/>
          <a:ln w="7620">
            <a:solidFill>
              <a:srgbClr val="323C5E"/>
            </a:solidFill>
            <a:prstDash val="solid"/>
          </a:ln>
        </p:spPr>
      </p:sp>
      <p:sp>
        <p:nvSpPr>
          <p:cNvPr id="3" name="Text 1"/>
          <p:cNvSpPr txBox="1"/>
          <p:nvPr/>
        </p:nvSpPr>
        <p:spPr>
          <a:xfrm>
            <a:off x="986363" y="764530"/>
            <a:ext cx="10646542" cy="150876"/>
          </a:xfrm>
          <a:prstGeom prst="rect">
            <a:avLst/>
          </a:prstGeom>
          <a:noFill/>
          <a:ln/>
        </p:spPr>
        <p:txBody>
          <a:bodyPr wrap="square" lIns="0" tIns="0" rIns="0" bIns="0" rtlCol="0" anchor="t"/>
          <a:lstStyle/>
          <a:p>
            <a:pPr algn="l" indent="0" marL="0">
              <a:lnSpc>
                <a:spcPts val="1030"/>
              </a:lnSpc>
              <a:buNone/>
            </a:pPr>
            <a:r>
              <a:rPr lang="en-US" sz="792" spc="143" kern="0" dirty="0">
                <a:solidFill>
                  <a:srgbClr val="7F9CFF"/>
                </a:solidFill>
                <a:latin typeface="Courier New" pitchFamily="34" charset="0"/>
                <a:ea typeface="Courier New" pitchFamily="34" charset="-122"/>
                <a:cs typeface="Courier New" pitchFamily="34" charset="-120"/>
              </a:rPr>
              <a:t>AGENDA</a:t>
            </a:r>
            <a:endParaRPr lang="en-US" sz="792" dirty="0"/>
          </a:p>
        </p:txBody>
      </p:sp>
      <p:sp>
        <p:nvSpPr>
          <p:cNvPr id="4" name="Text 2"/>
          <p:cNvSpPr txBox="1"/>
          <p:nvPr/>
        </p:nvSpPr>
        <p:spPr>
          <a:xfrm>
            <a:off x="731520" y="1109899"/>
            <a:ext cx="6833494" cy="1244590"/>
          </a:xfrm>
          <a:prstGeom prst="rect">
            <a:avLst/>
          </a:prstGeom>
          <a:noFill/>
          <a:ln/>
        </p:spPr>
        <p:txBody>
          <a:bodyPr wrap="square" lIns="0" tIns="0" rIns="0" bIns="0" rtlCol="0" anchor="t"/>
          <a:lstStyle/>
          <a:p>
            <a:pPr algn="l" indent="0" marL="0">
              <a:lnSpc>
                <a:spcPts val="4477"/>
              </a:lnSpc>
              <a:buNone/>
            </a:pPr>
            <a:r>
              <a:rPr lang="en-US" sz="4224" b="1" spc="-84" kern="0" dirty="0">
                <a:solidFill>
                  <a:srgbClr val="F4F6FA"/>
                </a:solidFill>
                <a:latin typeface="Arial" pitchFamily="34" charset="0"/>
                <a:ea typeface="Arial" pitchFamily="34" charset="-122"/>
                <a:cs typeface="Arial" pitchFamily="34" charset="-120"/>
              </a:rPr>
              <a:t>Delapan sesi, delapan </a:t>
            </a:r>
            <a:br/>
            <a:r>
              <a:rPr lang="en-US" sz="4224" b="1" spc="-84" kern="0" dirty="0">
                <a:solidFill>
                  <a:srgbClr val="F4F6FA"/>
                </a:solidFill>
                <a:latin typeface="Arial" pitchFamily="34" charset="0"/>
                <a:ea typeface="Arial" pitchFamily="34" charset="-122"/>
                <a:cs typeface="Arial" pitchFamily="34" charset="-120"/>
              </a:rPr>
              <a:t>hasil nyata.</a:t>
            </a:r>
            <a:endParaRPr lang="en-US" sz="4224"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731520" y="2461748"/>
          <a:ext cx="10728930" cy="914400"/>
        </p:xfrm>
        <a:graphic>
          <a:graphicData uri="http://schemas.openxmlformats.org/drawingml/2006/table">
            <a:tbl>
              <a:tblPr/>
              <a:tblGrid>
                <a:gridCol w="3647816"/>
                <a:gridCol w="3540557"/>
                <a:gridCol w="3540557"/>
              </a:tblGrid>
              <a:tr h="215890">
                <a:tc>
                  <a:txBody>
                    <a:bodyPr/>
                    <a:lstStyle/>
                    <a:p>
                      <a:pPr indent="0" marL="0">
                        <a:buNone/>
                      </a:pPr>
                      <a:r>
                        <a:rPr lang="en-US" sz="686" spc="137" kern="0" dirty="0">
                          <a:solidFill>
                            <a:srgbClr val="4C5464"/>
                          </a:solidFill>
                          <a:latin typeface="Courier New" pitchFamily="34" charset="0"/>
                          <a:ea typeface="Courier New" pitchFamily="34" charset="-122"/>
                          <a:cs typeface="Courier New" pitchFamily="34" charset="-120"/>
                        </a:rPr>
                        <a:t>#</a:t>
                      </a:r>
                      <a:endParaRPr lang="en-US" sz="686" dirty="0">
                        <a:latin typeface="Courier New" charset="0"/>
                        <a:ea typeface="Courier New" charset="0"/>
                        <a:cs typeface="Courier New" charset="0"/>
                      </a:endParaRPr>
                    </a:p>
                  </a:txBody>
                  <a:tcPr marL="0" marR="187706" marT="12700" marB="93853"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686" spc="137" kern="0" dirty="0">
                          <a:solidFill>
                            <a:srgbClr val="4C5464"/>
                          </a:solidFill>
                          <a:latin typeface="Courier New" pitchFamily="34" charset="0"/>
                          <a:ea typeface="Courier New" pitchFamily="34" charset="-122"/>
                          <a:cs typeface="Courier New" pitchFamily="34" charset="-120"/>
                        </a:rPr>
                        <a:t>SESI</a:t>
                      </a:r>
                      <a:endParaRPr lang="en-US" sz="686" dirty="0">
                        <a:latin typeface="Courier New" charset="0"/>
                        <a:ea typeface="Courier New" charset="0"/>
                        <a:cs typeface="Courier New" charset="0"/>
                      </a:endParaRPr>
                    </a:p>
                  </a:txBody>
                  <a:tcPr marL="0" marR="187706" marT="12700" marB="93853"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686" spc="137" kern="0" dirty="0">
                          <a:solidFill>
                            <a:srgbClr val="4C5464"/>
                          </a:solidFill>
                          <a:latin typeface="Courier New" pitchFamily="34" charset="0"/>
                          <a:ea typeface="Courier New" pitchFamily="34" charset="-122"/>
                          <a:cs typeface="Courier New" pitchFamily="34" charset="-120"/>
                        </a:rPr>
                        <a:t>HASIL</a:t>
                      </a:r>
                      <a:endParaRPr lang="en-US" sz="686" dirty="0">
                        <a:latin typeface="Courier New" charset="0"/>
                        <a:ea typeface="Courier New" charset="0"/>
                        <a:cs typeface="Courier New" charset="0"/>
                      </a:endParaRPr>
                    </a:p>
                  </a:txBody>
                  <a:tcPr marL="0" marR="187706" marT="12700" marB="93853"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379567">
                <a:tc>
                  <a:txBody>
                    <a:bodyPr/>
                    <a:lstStyle/>
                    <a:p>
                      <a:pPr indent="0" marL="0">
                        <a:lnSpc>
                          <a:spcPts val="1404"/>
                        </a:lnSpc>
                        <a:buNone/>
                      </a:pPr>
                      <a:r>
                        <a:rPr lang="en-US" sz="1003" b="1" dirty="0">
                          <a:solidFill>
                            <a:srgbClr val="F4F6FA"/>
                          </a:solidFill>
                          <a:latin typeface="Arial" pitchFamily="34" charset="0"/>
                          <a:ea typeface="Arial" pitchFamily="34" charset="-122"/>
                          <a:cs typeface="Arial" pitchFamily="34" charset="-120"/>
                        </a:rPr>
                        <a:t>1</a:t>
                      </a:r>
                      <a:endParaRPr lang="en-US" sz="1003" dirty="0">
                        <a:latin typeface="Arial" charset="0"/>
                        <a:ea typeface="Arial" charset="0"/>
                        <a:cs typeface="Arial" charset="0"/>
                      </a:endParaRPr>
                    </a:p>
                  </a:txBody>
                  <a:tcPr marL="0" marR="187706" marT="100584" marB="100584"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404"/>
                        </a:lnSpc>
                        <a:buNone/>
                      </a:pPr>
                      <a:r>
                        <a:rPr lang="en-US" sz="1003" dirty="0">
                          <a:solidFill>
                            <a:srgbClr val="B9C0CD"/>
                          </a:solidFill>
                          <a:latin typeface="Arial" pitchFamily="34" charset="0"/>
                          <a:ea typeface="Arial" pitchFamily="34" charset="-122"/>
                          <a:cs typeface="Arial" pitchFamily="34" charset="-120"/>
                        </a:rPr>
                        <a:t>Mengenal AI Agent</a:t>
                      </a:r>
                      <a:endParaRPr lang="en-US" sz="1003" dirty="0">
                        <a:latin typeface="Arial" charset="0"/>
                        <a:ea typeface="Arial" charset="0"/>
                        <a:cs typeface="Arial" charset="0"/>
                      </a:endParaRPr>
                    </a:p>
                  </a:txBody>
                  <a:tcPr marL="0" marR="187706" marT="100584" marB="100584"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404"/>
                        </a:lnSpc>
                        <a:buNone/>
                      </a:pPr>
                      <a:r>
                        <a:rPr lang="en-US" sz="1003" dirty="0">
                          <a:solidFill>
                            <a:srgbClr val="B9C0CD"/>
                          </a:solidFill>
                          <a:latin typeface="Arial" pitchFamily="34" charset="0"/>
                          <a:ea typeface="Arial" pitchFamily="34" charset="-122"/>
                          <a:cs typeface="Arial" pitchFamily="34" charset="-120"/>
                        </a:rPr>
                        <a:t>Paham konsep &amp; batas aman</a:t>
                      </a:r>
                      <a:endParaRPr lang="en-US" sz="1003" dirty="0">
                        <a:latin typeface="Arial" charset="0"/>
                        <a:ea typeface="Arial" charset="0"/>
                        <a:cs typeface="Arial" charset="0"/>
                      </a:endParaRPr>
                    </a:p>
                  </a:txBody>
                  <a:tcPr marL="0" marR="187706" marT="100584" marB="100584"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379567">
                <a:tc>
                  <a:txBody>
                    <a:bodyPr/>
                    <a:lstStyle/>
                    <a:p>
                      <a:pPr indent="0" marL="0">
                        <a:lnSpc>
                          <a:spcPts val="1404"/>
                        </a:lnSpc>
                        <a:buNone/>
                      </a:pPr>
                      <a:r>
                        <a:rPr lang="en-US" sz="1003" b="1" dirty="0">
                          <a:solidFill>
                            <a:srgbClr val="F4F6FA"/>
                          </a:solidFill>
                          <a:latin typeface="Arial" pitchFamily="34" charset="0"/>
                          <a:ea typeface="Arial" pitchFamily="34" charset="-122"/>
                          <a:cs typeface="Arial" pitchFamily="34" charset="-120"/>
                        </a:rPr>
                        <a:t>2</a:t>
                      </a:r>
                      <a:endParaRPr lang="en-US" sz="1003" dirty="0">
                        <a:latin typeface="Arial" charset="0"/>
                        <a:ea typeface="Arial" charset="0"/>
                        <a:cs typeface="Arial" charset="0"/>
                      </a:endParaRPr>
                    </a:p>
                  </a:txBody>
                  <a:tcPr marL="0" marR="187706" marT="100584" marB="100584"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404"/>
                        </a:lnSpc>
                        <a:buNone/>
                      </a:pPr>
                      <a:r>
                        <a:rPr lang="en-US" sz="1003" dirty="0">
                          <a:solidFill>
                            <a:srgbClr val="B9C0CD"/>
                          </a:solidFill>
                          <a:latin typeface="Arial" pitchFamily="34" charset="0"/>
                          <a:ea typeface="Arial" pitchFamily="34" charset="-122"/>
                          <a:cs typeface="Arial" pitchFamily="34" charset="-120"/>
                        </a:rPr>
                        <a:t>Buka Web Dashboard</a:t>
                      </a:r>
                      <a:endParaRPr lang="en-US" sz="1003" dirty="0">
                        <a:latin typeface="Arial" charset="0"/>
                        <a:ea typeface="Arial" charset="0"/>
                        <a:cs typeface="Arial" charset="0"/>
                      </a:endParaRPr>
                    </a:p>
                  </a:txBody>
                  <a:tcPr marL="0" marR="187706" marT="100584" marB="100584"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404"/>
                        </a:lnSpc>
                        <a:buNone/>
                      </a:pPr>
                      <a:r>
                        <a:rPr lang="en-US" sz="1003" dirty="0">
                          <a:solidFill>
                            <a:srgbClr val="B9C0CD"/>
                          </a:solidFill>
                          <a:latin typeface="Arial" pitchFamily="34" charset="0"/>
                          <a:ea typeface="Arial" pitchFamily="34" charset="-122"/>
                          <a:cs typeface="Arial" pitchFamily="34" charset="-120"/>
                        </a:rPr>
                        <a:t>Dashboard tampil, login aman</a:t>
                      </a:r>
                      <a:endParaRPr lang="en-US" sz="1003" dirty="0">
                        <a:latin typeface="Arial" charset="0"/>
                        <a:ea typeface="Arial" charset="0"/>
                        <a:cs typeface="Arial" charset="0"/>
                      </a:endParaRPr>
                    </a:p>
                  </a:txBody>
                  <a:tcPr marL="0" marR="187706" marT="100584" marB="100584"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379567">
                <a:tc>
                  <a:txBody>
                    <a:bodyPr/>
                    <a:lstStyle/>
                    <a:p>
                      <a:pPr indent="0" marL="0">
                        <a:lnSpc>
                          <a:spcPts val="1404"/>
                        </a:lnSpc>
                        <a:buNone/>
                      </a:pPr>
                      <a:r>
                        <a:rPr lang="en-US" sz="1003" b="1" dirty="0">
                          <a:solidFill>
                            <a:srgbClr val="7F9CFF"/>
                          </a:solidFill>
                          <a:latin typeface="Arial" pitchFamily="34" charset="0"/>
                          <a:ea typeface="Arial" pitchFamily="34" charset="-122"/>
                          <a:cs typeface="Arial" pitchFamily="34" charset="-120"/>
                        </a:rPr>
                        <a:t>3</a:t>
                      </a:r>
                      <a:endParaRPr lang="en-US" sz="1003" dirty="0">
                        <a:latin typeface="Arial" charset="0"/>
                        <a:ea typeface="Arial" charset="0"/>
                        <a:cs typeface="Arial" charset="0"/>
                      </a:endParaRPr>
                    </a:p>
                  </a:txBody>
                  <a:tcPr marL="0" marR="187706" marT="100584" marB="100584"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404"/>
                        </a:lnSpc>
                        <a:buNone/>
                      </a:pPr>
                      <a:r>
                        <a:rPr lang="en-US" sz="1003" dirty="0">
                          <a:solidFill>
                            <a:srgbClr val="B9C0CD"/>
                          </a:solidFill>
                          <a:latin typeface="Arial" pitchFamily="34" charset="0"/>
                          <a:ea typeface="Arial" pitchFamily="34" charset="-122"/>
                          <a:cs typeface="Arial" pitchFamily="34" charset="-120"/>
                        </a:rPr>
                        <a:t>Model AI — halaman Models</a:t>
                      </a:r>
                      <a:endParaRPr lang="en-US" sz="1003" dirty="0">
                        <a:latin typeface="Arial" charset="0"/>
                        <a:ea typeface="Arial" charset="0"/>
                        <a:cs typeface="Arial" charset="0"/>
                      </a:endParaRPr>
                    </a:p>
                  </a:txBody>
                  <a:tcPr marL="0" marR="187706" marT="100584" marB="100584"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404"/>
                        </a:lnSpc>
                        <a:buNone/>
                      </a:pPr>
                      <a:r>
                        <a:rPr lang="en-US" sz="1003" dirty="0">
                          <a:solidFill>
                            <a:srgbClr val="B9C0CD"/>
                          </a:solidFill>
                          <a:latin typeface="Arial" pitchFamily="34" charset="0"/>
                          <a:ea typeface="Arial" pitchFamily="34" charset="-122"/>
                          <a:cs typeface="Arial" pitchFamily="34" charset="-120"/>
                        </a:rPr>
                        <a:t>Chat pertama dari tab Chat</a:t>
                      </a:r>
                      <a:endParaRPr lang="en-US" sz="1003" dirty="0">
                        <a:latin typeface="Arial" charset="0"/>
                        <a:ea typeface="Arial" charset="0"/>
                        <a:cs typeface="Arial" charset="0"/>
                      </a:endParaRPr>
                    </a:p>
                  </a:txBody>
                  <a:tcPr marL="0" marR="187706" marT="100584" marB="100584"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379567">
                <a:tc>
                  <a:txBody>
                    <a:bodyPr/>
                    <a:lstStyle/>
                    <a:p>
                      <a:pPr indent="0" marL="0">
                        <a:lnSpc>
                          <a:spcPts val="1404"/>
                        </a:lnSpc>
                        <a:buNone/>
                      </a:pPr>
                      <a:r>
                        <a:rPr lang="en-US" sz="1003" b="1" dirty="0">
                          <a:solidFill>
                            <a:srgbClr val="7F9CFF"/>
                          </a:solidFill>
                          <a:latin typeface="Arial" pitchFamily="34" charset="0"/>
                          <a:ea typeface="Arial" pitchFamily="34" charset="-122"/>
                          <a:cs typeface="Arial" pitchFamily="34" charset="-120"/>
                        </a:rPr>
                        <a:t>4</a:t>
                      </a:r>
                      <a:endParaRPr lang="en-US" sz="1003" dirty="0">
                        <a:latin typeface="Arial" charset="0"/>
                        <a:ea typeface="Arial" charset="0"/>
                        <a:cs typeface="Arial" charset="0"/>
                      </a:endParaRPr>
                    </a:p>
                  </a:txBody>
                  <a:tcPr marL="0" marR="187706" marT="100584" marB="100584"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404"/>
                        </a:lnSpc>
                        <a:buNone/>
                      </a:pPr>
                      <a:r>
                        <a:rPr lang="en-US" sz="1003" dirty="0">
                          <a:solidFill>
                            <a:srgbClr val="B9C0CD"/>
                          </a:solidFill>
                          <a:latin typeface="Arial" pitchFamily="34" charset="0"/>
                          <a:ea typeface="Arial" pitchFamily="34" charset="-122"/>
                          <a:cs typeface="Arial" pitchFamily="34" charset="-120"/>
                        </a:rPr>
                        <a:t>Telegram — halaman Channels</a:t>
                      </a:r>
                      <a:endParaRPr lang="en-US" sz="1003" dirty="0">
                        <a:latin typeface="Arial" charset="0"/>
                        <a:ea typeface="Arial" charset="0"/>
                        <a:cs typeface="Arial" charset="0"/>
                      </a:endParaRPr>
                    </a:p>
                  </a:txBody>
                  <a:tcPr marL="0" marR="187706" marT="100584" marB="100584"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404"/>
                        </a:lnSpc>
                        <a:buNone/>
                      </a:pPr>
                      <a:r>
                        <a:rPr lang="en-US" sz="1003" dirty="0">
                          <a:solidFill>
                            <a:srgbClr val="B9C0CD"/>
                          </a:solidFill>
                          <a:latin typeface="Arial" pitchFamily="34" charset="0"/>
                          <a:ea typeface="Arial" pitchFamily="34" charset="-122"/>
                          <a:cs typeface="Arial" pitchFamily="34" charset="-120"/>
                        </a:rPr>
                        <a:t>Chat dari HP</a:t>
                      </a:r>
                      <a:endParaRPr lang="en-US" sz="1003" dirty="0">
                        <a:latin typeface="Arial" charset="0"/>
                        <a:ea typeface="Arial" charset="0"/>
                        <a:cs typeface="Arial" charset="0"/>
                      </a:endParaRPr>
                    </a:p>
                  </a:txBody>
                  <a:tcPr marL="0" marR="187706" marT="100584" marB="100584"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379567">
                <a:tc>
                  <a:txBody>
                    <a:bodyPr/>
                    <a:lstStyle/>
                    <a:p>
                      <a:pPr indent="0" marL="0">
                        <a:lnSpc>
                          <a:spcPts val="1404"/>
                        </a:lnSpc>
                        <a:buNone/>
                      </a:pPr>
                      <a:r>
                        <a:rPr lang="en-US" sz="1003" b="1" dirty="0">
                          <a:solidFill>
                            <a:srgbClr val="FFB27A"/>
                          </a:solidFill>
                          <a:latin typeface="Arial" pitchFamily="34" charset="0"/>
                          <a:ea typeface="Arial" pitchFamily="34" charset="-122"/>
                          <a:cs typeface="Arial" pitchFamily="34" charset="-120"/>
                        </a:rPr>
                        <a:t>—</a:t>
                      </a:r>
                      <a:endParaRPr lang="en-US" sz="1003" dirty="0">
                        <a:latin typeface="Arial" charset="0"/>
                        <a:ea typeface="Arial" charset="0"/>
                        <a:cs typeface="Arial" charset="0"/>
                      </a:endParaRPr>
                    </a:p>
                  </a:txBody>
                  <a:tcPr marL="0" marR="187706" marT="100584" marB="100584"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404"/>
                        </a:lnSpc>
                        <a:buNone/>
                      </a:pPr>
                      <a:r>
                        <a:rPr lang="en-US" sz="1003" dirty="0">
                          <a:solidFill>
                            <a:srgbClr val="B9C0CD"/>
                          </a:solidFill>
                          <a:latin typeface="Arial" pitchFamily="34" charset="0"/>
                          <a:ea typeface="Arial" pitchFamily="34" charset="-122"/>
                          <a:cs typeface="Arial" pitchFamily="34" charset="-120"/>
                        </a:rPr>
                        <a:t>Istirahat 15 menit</a:t>
                      </a:r>
                      <a:endParaRPr lang="en-US" sz="1003" dirty="0">
                        <a:latin typeface="Arial" charset="0"/>
                        <a:ea typeface="Arial" charset="0"/>
                        <a:cs typeface="Arial" charset="0"/>
                      </a:endParaRPr>
                    </a:p>
                  </a:txBody>
                  <a:tcPr marL="0" marR="187706" marT="100584" marB="100584"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404"/>
                        </a:lnSpc>
                        <a:buNone/>
                      </a:pPr>
                      <a:endParaRPr lang="en-US" sz="1003" dirty="0">
                        <a:latin typeface="Arial" charset="0"/>
                        <a:ea typeface="Arial" charset="0"/>
                        <a:cs typeface="Arial" charset="0"/>
                      </a:endParaRPr>
                    </a:p>
                  </a:txBody>
                  <a:tcPr marL="0" marR="187706" marT="100584" marB="100584"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379567">
                <a:tc>
                  <a:txBody>
                    <a:bodyPr/>
                    <a:lstStyle/>
                    <a:p>
                      <a:pPr indent="0" marL="0">
                        <a:lnSpc>
                          <a:spcPts val="1404"/>
                        </a:lnSpc>
                        <a:buNone/>
                      </a:pPr>
                      <a:r>
                        <a:rPr lang="en-US" sz="1003" b="1" dirty="0">
                          <a:solidFill>
                            <a:srgbClr val="7F9CFF"/>
                          </a:solidFill>
                          <a:latin typeface="Arial" pitchFamily="34" charset="0"/>
                          <a:ea typeface="Arial" pitchFamily="34" charset="-122"/>
                          <a:cs typeface="Arial" pitchFamily="34" charset="-120"/>
                        </a:rPr>
                        <a:t>5</a:t>
                      </a:r>
                      <a:endParaRPr lang="en-US" sz="1003" dirty="0">
                        <a:latin typeface="Arial" charset="0"/>
                        <a:ea typeface="Arial" charset="0"/>
                        <a:cs typeface="Arial" charset="0"/>
                      </a:endParaRPr>
                    </a:p>
                  </a:txBody>
                  <a:tcPr marL="0" marR="187706" marT="100584" marB="100584"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404"/>
                        </a:lnSpc>
                        <a:buNone/>
                      </a:pPr>
                      <a:r>
                        <a:rPr lang="en-US" sz="1003" dirty="0">
                          <a:solidFill>
                            <a:srgbClr val="B9C0CD"/>
                          </a:solidFill>
                          <a:latin typeface="Arial" pitchFamily="34" charset="0"/>
                          <a:ea typeface="Arial" pitchFamily="34" charset="-122"/>
                          <a:cs typeface="Arial" pitchFamily="34" charset="-120"/>
                        </a:rPr>
                        <a:t>Google Workspace</a:t>
                      </a:r>
                      <a:endParaRPr lang="en-US" sz="1003" dirty="0">
                        <a:latin typeface="Arial" charset="0"/>
                        <a:ea typeface="Arial" charset="0"/>
                        <a:cs typeface="Arial" charset="0"/>
                      </a:endParaRPr>
                    </a:p>
                  </a:txBody>
                  <a:tcPr marL="0" marR="187706" marT="100584" marB="100584"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404"/>
                        </a:lnSpc>
                        <a:buNone/>
                      </a:pPr>
                      <a:r>
                        <a:rPr lang="en-US" sz="1003" dirty="0">
                          <a:solidFill>
                            <a:srgbClr val="B9C0CD"/>
                          </a:solidFill>
                          <a:latin typeface="Arial" pitchFamily="34" charset="0"/>
                          <a:ea typeface="Arial" pitchFamily="34" charset="-122"/>
                          <a:cs typeface="Arial" pitchFamily="34" charset="-120"/>
                        </a:rPr>
                        <a:t>Sheet → Doc → email</a:t>
                      </a:r>
                      <a:endParaRPr lang="en-US" sz="1003" dirty="0">
                        <a:latin typeface="Arial" charset="0"/>
                        <a:ea typeface="Arial" charset="0"/>
                        <a:cs typeface="Arial" charset="0"/>
                      </a:endParaRPr>
                    </a:p>
                  </a:txBody>
                  <a:tcPr marL="0" marR="187706" marT="100584" marB="100584"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379567">
                <a:tc>
                  <a:txBody>
                    <a:bodyPr/>
                    <a:lstStyle/>
                    <a:p>
                      <a:pPr indent="0" marL="0">
                        <a:lnSpc>
                          <a:spcPts val="1404"/>
                        </a:lnSpc>
                        <a:buNone/>
                      </a:pPr>
                      <a:r>
                        <a:rPr lang="en-US" sz="1003" b="1" dirty="0">
                          <a:solidFill>
                            <a:srgbClr val="62DFB0"/>
                          </a:solidFill>
                          <a:latin typeface="Arial" pitchFamily="34" charset="0"/>
                          <a:ea typeface="Arial" pitchFamily="34" charset="-122"/>
                          <a:cs typeface="Arial" pitchFamily="34" charset="-120"/>
                        </a:rPr>
                        <a:t>6</a:t>
                      </a:r>
                      <a:endParaRPr lang="en-US" sz="1003" dirty="0">
                        <a:latin typeface="Arial" charset="0"/>
                        <a:ea typeface="Arial" charset="0"/>
                        <a:cs typeface="Arial" charset="0"/>
                      </a:endParaRPr>
                    </a:p>
                  </a:txBody>
                  <a:tcPr marL="0" marR="187706" marT="100584" marB="100584"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404"/>
                        </a:lnSpc>
                        <a:buNone/>
                      </a:pPr>
                      <a:r>
                        <a:rPr lang="en-US" sz="1003" dirty="0">
                          <a:solidFill>
                            <a:srgbClr val="B9C0CD"/>
                          </a:solidFill>
                          <a:latin typeface="Arial" pitchFamily="34" charset="0"/>
                          <a:ea typeface="Arial" pitchFamily="34" charset="-122"/>
                          <a:cs typeface="Arial" pitchFamily="34" charset="-120"/>
                        </a:rPr>
                        <a:t>External API</a:t>
                      </a:r>
                      <a:endParaRPr lang="en-US" sz="1003" dirty="0">
                        <a:latin typeface="Arial" charset="0"/>
                        <a:ea typeface="Arial" charset="0"/>
                        <a:cs typeface="Arial" charset="0"/>
                      </a:endParaRPr>
                    </a:p>
                  </a:txBody>
                  <a:tcPr marL="0" marR="187706" marT="100584" marB="100584"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404"/>
                        </a:lnSpc>
                        <a:buNone/>
                      </a:pPr>
                      <a:r>
                        <a:rPr lang="en-US" sz="1003" dirty="0">
                          <a:solidFill>
                            <a:srgbClr val="B9C0CD"/>
                          </a:solidFill>
                          <a:latin typeface="Arial" pitchFamily="34" charset="0"/>
                          <a:ea typeface="Arial" pitchFamily="34" charset="-122"/>
                          <a:cs typeface="Arial" pitchFamily="34" charset="-120"/>
                        </a:rPr>
                        <a:t>Kurs &amp; cuaca terkini</a:t>
                      </a:r>
                      <a:endParaRPr lang="en-US" sz="1003" dirty="0">
                        <a:latin typeface="Arial" charset="0"/>
                        <a:ea typeface="Arial" charset="0"/>
                        <a:cs typeface="Arial" charset="0"/>
                      </a:endParaRPr>
                    </a:p>
                  </a:txBody>
                  <a:tcPr marL="0" marR="187706" marT="100584" marB="100584"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379567">
                <a:tc>
                  <a:txBody>
                    <a:bodyPr/>
                    <a:lstStyle/>
                    <a:p>
                      <a:pPr indent="0" marL="0">
                        <a:lnSpc>
                          <a:spcPts val="1404"/>
                        </a:lnSpc>
                        <a:buNone/>
                      </a:pPr>
                      <a:r>
                        <a:rPr lang="en-US" sz="1003" b="1" dirty="0">
                          <a:solidFill>
                            <a:srgbClr val="62DFB0"/>
                          </a:solidFill>
                          <a:latin typeface="Arial" pitchFamily="34" charset="0"/>
                          <a:ea typeface="Arial" pitchFamily="34" charset="-122"/>
                          <a:cs typeface="Arial" pitchFamily="34" charset="-120"/>
                        </a:rPr>
                        <a:t>7</a:t>
                      </a:r>
                      <a:endParaRPr lang="en-US" sz="1003" dirty="0">
                        <a:latin typeface="Arial" charset="0"/>
                        <a:ea typeface="Arial" charset="0"/>
                        <a:cs typeface="Arial" charset="0"/>
                      </a:endParaRPr>
                    </a:p>
                  </a:txBody>
                  <a:tcPr marL="0" marR="187706" marT="100584" marB="100584"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404"/>
                        </a:lnSpc>
                        <a:buNone/>
                      </a:pPr>
                      <a:r>
                        <a:rPr lang="en-US" sz="1003" dirty="0">
                          <a:solidFill>
                            <a:srgbClr val="B9C0CD"/>
                          </a:solidFill>
                          <a:latin typeface="Arial" pitchFamily="34" charset="0"/>
                          <a:ea typeface="Arial" pitchFamily="34" charset="-122"/>
                          <a:cs typeface="Arial" pitchFamily="34" charset="-120"/>
                        </a:rPr>
                        <a:t>Jadwal otomatis — halaman Cron</a:t>
                      </a:r>
                      <a:endParaRPr lang="en-US" sz="1003" dirty="0">
                        <a:latin typeface="Arial" charset="0"/>
                        <a:ea typeface="Arial" charset="0"/>
                        <a:cs typeface="Arial" charset="0"/>
                      </a:endParaRPr>
                    </a:p>
                  </a:txBody>
                  <a:tcPr marL="0" marR="187706" marT="100584" marB="100584"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404"/>
                        </a:lnSpc>
                        <a:buNone/>
                      </a:pPr>
                      <a:r>
                        <a:rPr lang="en-US" sz="1003" dirty="0">
                          <a:solidFill>
                            <a:srgbClr val="B9C0CD"/>
                          </a:solidFill>
                          <a:latin typeface="Arial" pitchFamily="34" charset="0"/>
                          <a:ea typeface="Arial" pitchFamily="34" charset="-122"/>
                          <a:cs typeface="Arial" pitchFamily="34" charset="-120"/>
                        </a:rPr>
                        <a:t>Laporan pagi terkirim sendiri</a:t>
                      </a:r>
                      <a:endParaRPr lang="en-US" sz="1003" dirty="0">
                        <a:latin typeface="Arial" charset="0"/>
                        <a:ea typeface="Arial" charset="0"/>
                        <a:cs typeface="Arial" charset="0"/>
                      </a:endParaRPr>
                    </a:p>
                  </a:txBody>
                  <a:tcPr marL="0" marR="187706" marT="100584" marB="100584"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379567">
                <a:tc>
                  <a:txBody>
                    <a:bodyPr/>
                    <a:lstStyle/>
                    <a:p>
                      <a:pPr indent="0" marL="0">
                        <a:lnSpc>
                          <a:spcPts val="1404"/>
                        </a:lnSpc>
                        <a:buNone/>
                      </a:pPr>
                      <a:r>
                        <a:rPr lang="en-US" sz="1003" b="1" dirty="0">
                          <a:solidFill>
                            <a:srgbClr val="62DFB0"/>
                          </a:solidFill>
                          <a:latin typeface="Arial" pitchFamily="34" charset="0"/>
                          <a:ea typeface="Arial" pitchFamily="34" charset="-122"/>
                          <a:cs typeface="Arial" pitchFamily="34" charset="-120"/>
                        </a:rPr>
                        <a:t>8</a:t>
                      </a:r>
                      <a:endParaRPr lang="en-US" sz="1003" dirty="0">
                        <a:latin typeface="Arial" charset="0"/>
                        <a:ea typeface="Arial" charset="0"/>
                        <a:cs typeface="Arial" charset="0"/>
                      </a:endParaRPr>
                    </a:p>
                  </a:txBody>
                  <a:tcPr marL="0" marR="187706" marT="100584" marB="100584"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404"/>
                        </a:lnSpc>
                        <a:buNone/>
                      </a:pPr>
                      <a:r>
                        <a:rPr lang="en-US" sz="1003" dirty="0">
                          <a:solidFill>
                            <a:srgbClr val="B9C0CD"/>
                          </a:solidFill>
                          <a:latin typeface="Arial" pitchFamily="34" charset="0"/>
                          <a:ea typeface="Arial" pitchFamily="34" charset="-122"/>
                          <a:cs typeface="Arial" pitchFamily="34" charset="-120"/>
                        </a:rPr>
                        <a:t>Reusable skills — halaman Skills</a:t>
                      </a:r>
                      <a:endParaRPr lang="en-US" sz="1003" dirty="0">
                        <a:latin typeface="Arial" charset="0"/>
                        <a:ea typeface="Arial" charset="0"/>
                        <a:cs typeface="Arial" charset="0"/>
                      </a:endParaRPr>
                    </a:p>
                  </a:txBody>
                  <a:tcPr marL="0" marR="187706" marT="100584" marB="100584"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404"/>
                        </a:lnSpc>
                        <a:buNone/>
                      </a:pPr>
                      <a:r>
                        <a:rPr lang="en-US" sz="1003" dirty="0">
                          <a:solidFill>
                            <a:srgbClr val="B9C0CD"/>
                          </a:solidFill>
                          <a:latin typeface="Arial" pitchFamily="34" charset="0"/>
                          <a:ea typeface="Arial" pitchFamily="34" charset="-122"/>
                          <a:cs typeface="Arial" pitchFamily="34" charset="-120"/>
                        </a:rPr>
                        <a:t>SOP jadi satu perintah</a:t>
                      </a:r>
                      <a:endParaRPr lang="en-US" sz="1003" dirty="0">
                        <a:latin typeface="Arial" charset="0"/>
                        <a:ea typeface="Arial" charset="0"/>
                        <a:cs typeface="Arial" charset="0"/>
                      </a:endParaRPr>
                    </a:p>
                  </a:txBody>
                  <a:tcPr marL="0" marR="187706" marT="100584" marB="100584"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bl>
          </a:graphicData>
        </a:graphic>
      </p:graphicFrame>
      <p:sp>
        <p:nvSpPr>
          <p:cNvPr id="6" name="Text 3"/>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02 / 21</a:t>
            </a:r>
            <a:endParaRPr lang="en-US" sz="78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731520" y="1313901"/>
            <a:ext cx="198150" cy="0"/>
          </a:xfrm>
          <a:prstGeom prst="line">
            <a:avLst/>
          </a:prstGeom>
          <a:noFill/>
          <a:ln w="7620">
            <a:solidFill>
              <a:srgbClr val="323C5E"/>
            </a:solidFill>
            <a:prstDash val="solid"/>
          </a:ln>
        </p:spPr>
      </p:sp>
      <p:sp>
        <p:nvSpPr>
          <p:cNvPr id="3" name="Text 1"/>
          <p:cNvSpPr txBox="1"/>
          <p:nvPr/>
        </p:nvSpPr>
        <p:spPr>
          <a:xfrm>
            <a:off x="1021110" y="1243035"/>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SESI 1 · MENGENAL AI AGENT</a:t>
            </a:r>
            <a:endParaRPr lang="en-US" sz="900" dirty="0"/>
          </a:p>
        </p:txBody>
      </p:sp>
      <p:sp>
        <p:nvSpPr>
          <p:cNvPr id="4" name="Text 2"/>
          <p:cNvSpPr txBox="1"/>
          <p:nvPr/>
        </p:nvSpPr>
        <p:spPr>
          <a:xfrm>
            <a:off x="731520" y="1635404"/>
            <a:ext cx="7763256" cy="1414302"/>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AI yang mengerjakan, </a:t>
            </a:r>
            <a:br/>
            <a:r>
              <a:rPr lang="en-US" sz="4800" b="1" spc="-96" kern="0" dirty="0">
                <a:solidFill>
                  <a:srgbClr val="F4F6FA"/>
                </a:solidFill>
                <a:latin typeface="Arial" pitchFamily="34" charset="0"/>
                <a:ea typeface="Arial" pitchFamily="34" charset="-122"/>
                <a:cs typeface="Arial" pitchFamily="34" charset="-120"/>
              </a:rPr>
              <a:t>bukan cuma menjawab.</a:t>
            </a:r>
            <a:endParaRPr lang="en-US" sz="4800" dirty="0"/>
          </a:p>
        </p:txBody>
      </p:sp>
      <p:sp>
        <p:nvSpPr>
          <p:cNvPr id="5" name="Shape 3"/>
          <p:cNvSpPr/>
          <p:nvPr/>
        </p:nvSpPr>
        <p:spPr>
          <a:xfrm>
            <a:off x="731520" y="3171596"/>
            <a:ext cx="2602200" cy="398130"/>
          </a:xfrm>
          <a:prstGeom prst="roundRect">
            <a:avLst>
              <a:gd name="adj" fmla="val 19132"/>
            </a:avLst>
          </a:prstGeom>
          <a:solidFill>
            <a:srgbClr val="0E0F12"/>
          </a:solidFill>
          <a:ln w="7620">
            <a:solidFill>
              <a:srgbClr val="323C5E"/>
            </a:solidFill>
            <a:prstDash val="solid"/>
          </a:ln>
        </p:spPr>
      </p:sp>
      <p:sp>
        <p:nvSpPr>
          <p:cNvPr id="6" name="Text 4"/>
          <p:cNvSpPr txBox="1"/>
          <p:nvPr/>
        </p:nvSpPr>
        <p:spPr>
          <a:xfrm>
            <a:off x="797174" y="3293577"/>
            <a:ext cx="2470892" cy="177211"/>
          </a:xfrm>
          <a:prstGeom prst="rect">
            <a:avLst/>
          </a:prstGeom>
          <a:noFill/>
          <a:ln/>
        </p:spPr>
        <p:txBody>
          <a:bodyPr wrap="square" lIns="0" tIns="0" rIns="0" bIns="0" rtlCol="0" anchor="t"/>
          <a:lstStyle/>
          <a:p>
            <a:pPr algn="ctr" indent="0" marL="0">
              <a:lnSpc>
                <a:spcPts val="1215"/>
              </a:lnSpc>
              <a:buNone/>
            </a:pPr>
            <a:r>
              <a:rPr lang="en-US" sz="900" spc="90" kern="0" dirty="0">
                <a:solidFill>
                  <a:srgbClr val="7F9CFF"/>
                </a:solidFill>
                <a:latin typeface="Courier New" pitchFamily="34" charset="0"/>
                <a:ea typeface="Courier New" pitchFamily="34" charset="-122"/>
                <a:cs typeface="Courier New" pitchFamily="34" charset="-120"/>
              </a:rPr>
              <a:t>BERPIKIR</a:t>
            </a:r>
            <a:endParaRPr lang="en-US" sz="900" dirty="0"/>
          </a:p>
        </p:txBody>
      </p:sp>
      <p:sp>
        <p:nvSpPr>
          <p:cNvPr id="7" name="Shape 5"/>
          <p:cNvSpPr/>
          <p:nvPr/>
        </p:nvSpPr>
        <p:spPr>
          <a:xfrm>
            <a:off x="3440430" y="3171596"/>
            <a:ext cx="2602200" cy="398130"/>
          </a:xfrm>
          <a:prstGeom prst="roundRect">
            <a:avLst>
              <a:gd name="adj" fmla="val 19132"/>
            </a:avLst>
          </a:prstGeom>
          <a:solidFill>
            <a:srgbClr val="0E0F12"/>
          </a:solidFill>
          <a:ln w="7620">
            <a:solidFill>
              <a:srgbClr val="5B4333"/>
            </a:solidFill>
            <a:prstDash val="solid"/>
          </a:ln>
        </p:spPr>
      </p:sp>
      <p:sp>
        <p:nvSpPr>
          <p:cNvPr id="8" name="Text 6"/>
          <p:cNvSpPr txBox="1"/>
          <p:nvPr/>
        </p:nvSpPr>
        <p:spPr>
          <a:xfrm>
            <a:off x="3506084" y="3293577"/>
            <a:ext cx="2470892" cy="177211"/>
          </a:xfrm>
          <a:prstGeom prst="rect">
            <a:avLst/>
          </a:prstGeom>
          <a:noFill/>
          <a:ln/>
        </p:spPr>
        <p:txBody>
          <a:bodyPr wrap="square" lIns="0" tIns="0" rIns="0" bIns="0" rtlCol="0" anchor="t"/>
          <a:lstStyle/>
          <a:p>
            <a:pPr algn="ctr" indent="0" marL="0">
              <a:lnSpc>
                <a:spcPts val="1215"/>
              </a:lnSpc>
              <a:buNone/>
            </a:pPr>
            <a:r>
              <a:rPr lang="en-US" sz="900" spc="90" kern="0" dirty="0">
                <a:solidFill>
                  <a:srgbClr val="FFB27A"/>
                </a:solidFill>
                <a:latin typeface="Courier New" pitchFamily="34" charset="0"/>
                <a:ea typeface="Courier New" pitchFamily="34" charset="-122"/>
                <a:cs typeface="Courier New" pitchFamily="34" charset="-120"/>
              </a:rPr>
              <a:t>BERTINDAK (PAKAI TOOL)</a:t>
            </a:r>
            <a:endParaRPr lang="en-US" sz="900" dirty="0"/>
          </a:p>
        </p:txBody>
      </p:sp>
      <p:sp>
        <p:nvSpPr>
          <p:cNvPr id="9" name="Shape 7"/>
          <p:cNvSpPr/>
          <p:nvPr/>
        </p:nvSpPr>
        <p:spPr>
          <a:xfrm>
            <a:off x="6149340" y="3171596"/>
            <a:ext cx="2602200" cy="398130"/>
          </a:xfrm>
          <a:prstGeom prst="roundRect">
            <a:avLst>
              <a:gd name="adj" fmla="val 19132"/>
            </a:avLst>
          </a:prstGeom>
          <a:solidFill>
            <a:srgbClr val="0E0F12"/>
          </a:solidFill>
          <a:ln w="7620">
            <a:solidFill>
              <a:srgbClr val="295244"/>
            </a:solidFill>
            <a:prstDash val="solid"/>
          </a:ln>
        </p:spPr>
      </p:sp>
      <p:sp>
        <p:nvSpPr>
          <p:cNvPr id="10" name="Text 8"/>
          <p:cNvSpPr txBox="1"/>
          <p:nvPr/>
        </p:nvSpPr>
        <p:spPr>
          <a:xfrm>
            <a:off x="6214994" y="3293577"/>
            <a:ext cx="2470892" cy="177211"/>
          </a:xfrm>
          <a:prstGeom prst="rect">
            <a:avLst/>
          </a:prstGeom>
          <a:noFill/>
          <a:ln/>
        </p:spPr>
        <p:txBody>
          <a:bodyPr wrap="square" lIns="0" tIns="0" rIns="0" bIns="0" rtlCol="0" anchor="t"/>
          <a:lstStyle/>
          <a:p>
            <a:pPr algn="ctr" indent="0" marL="0">
              <a:lnSpc>
                <a:spcPts val="1215"/>
              </a:lnSpc>
              <a:buNone/>
            </a:pPr>
            <a:r>
              <a:rPr lang="en-US" sz="900" spc="90" kern="0" dirty="0">
                <a:solidFill>
                  <a:srgbClr val="62DFB0"/>
                </a:solidFill>
                <a:latin typeface="Courier New" pitchFamily="34" charset="0"/>
                <a:ea typeface="Courier New" pitchFamily="34" charset="-122"/>
                <a:cs typeface="Courier New" pitchFamily="34" charset="-120"/>
              </a:rPr>
              <a:t>LIHAT HASIL</a:t>
            </a:r>
            <a:endParaRPr lang="en-US" sz="900" dirty="0"/>
          </a:p>
        </p:txBody>
      </p:sp>
      <p:sp>
        <p:nvSpPr>
          <p:cNvPr id="11" name="Text 9"/>
          <p:cNvSpPr txBox="1"/>
          <p:nvPr/>
        </p:nvSpPr>
        <p:spPr>
          <a:xfrm>
            <a:off x="643463" y="3706978"/>
            <a:ext cx="10905134" cy="158466"/>
          </a:xfrm>
          <a:prstGeom prst="rect">
            <a:avLst/>
          </a:prstGeom>
          <a:noFill/>
          <a:ln/>
        </p:spPr>
        <p:txBody>
          <a:bodyPr wrap="square" lIns="0" tIns="0" rIns="0" bIns="0" rtlCol="0" anchor="t"/>
          <a:lstStyle/>
          <a:p>
            <a:pPr algn="ctr" indent="0" marL="0">
              <a:lnSpc>
                <a:spcPts val="1092"/>
              </a:lnSpc>
              <a:buNone/>
            </a:pPr>
            <a:r>
              <a:rPr lang="en-US" sz="780" spc="109" kern="0" dirty="0">
                <a:solidFill>
                  <a:srgbClr val="4C5464"/>
                </a:solidFill>
                <a:latin typeface="Courier New" pitchFamily="34" charset="0"/>
                <a:ea typeface="Courier New" pitchFamily="34" charset="-122"/>
                <a:cs typeface="Courier New" pitchFamily="34" charset="-120"/>
              </a:rPr>
              <a:t>BERULANG SAMPAI SELESAI</a:t>
            </a:r>
            <a:endParaRPr lang="en-US" sz="780" dirty="0"/>
          </a:p>
        </p:txBody>
      </p:sp>
      <p:sp>
        <p:nvSpPr>
          <p:cNvPr id="12" name="Text 10"/>
          <p:cNvSpPr txBox="1"/>
          <p:nvPr/>
        </p:nvSpPr>
        <p:spPr>
          <a:xfrm>
            <a:off x="731520" y="4089471"/>
            <a:ext cx="6029279" cy="553212"/>
          </a:xfrm>
          <a:prstGeom prst="rect">
            <a:avLst/>
          </a:prstGeom>
          <a:noFill/>
          <a:ln/>
        </p:spPr>
        <p:txBody>
          <a:bodyPr wrap="square" lIns="0" tIns="0" rIns="0" bIns="0" rtlCol="0" anchor="t"/>
          <a:lstStyle/>
          <a:p>
            <a:pPr algn="l" indent="0" marL="0">
              <a:lnSpc>
                <a:spcPts val="2046"/>
              </a:lnSpc>
              <a:buNone/>
            </a:pPr>
            <a:r>
              <a:rPr lang="en-US" sz="1320" dirty="0">
                <a:solidFill>
                  <a:srgbClr val="7B8494"/>
                </a:solidFill>
                <a:latin typeface="Arial" pitchFamily="34" charset="0"/>
                <a:ea typeface="Arial" pitchFamily="34" charset="-122"/>
                <a:cs typeface="Arial" pitchFamily="34" charset="-120"/>
              </a:rPr>
              <a:t>Contoh tindakan: membuka file, membaca spreadsheet, mengirim email, </a:t>
            </a:r>
            <a:br/>
            <a:r>
              <a:rPr lang="en-US" sz="1320" dirty="0">
                <a:solidFill>
                  <a:srgbClr val="7B8494"/>
                </a:solidFill>
                <a:latin typeface="Arial" pitchFamily="34" charset="0"/>
                <a:ea typeface="Arial" pitchFamily="34" charset="-122"/>
                <a:cs typeface="Arial" pitchFamily="34" charset="-120"/>
              </a:rPr>
              <a:t>mengambil data dari internet.</a:t>
            </a:r>
            <a:endParaRPr lang="en-US" sz="1320" dirty="0"/>
          </a:p>
        </p:txBody>
      </p:sp>
      <p:sp>
        <p:nvSpPr>
          <p:cNvPr id="13" name="Shape 11"/>
          <p:cNvSpPr/>
          <p:nvPr/>
        </p:nvSpPr>
        <p:spPr>
          <a:xfrm>
            <a:off x="731520" y="4883445"/>
            <a:ext cx="15270" cy="731520"/>
          </a:xfrm>
          <a:prstGeom prst="rect">
            <a:avLst/>
          </a:prstGeom>
          <a:solidFill>
            <a:srgbClr val="7F9CFF"/>
          </a:solidFill>
          <a:ln/>
        </p:spPr>
      </p:sp>
      <p:sp>
        <p:nvSpPr>
          <p:cNvPr id="14" name="Text 12"/>
          <p:cNvSpPr txBox="1"/>
          <p:nvPr/>
        </p:nvSpPr>
        <p:spPr>
          <a:xfrm>
            <a:off x="929670" y="4852995"/>
            <a:ext cx="5956859" cy="822960"/>
          </a:xfrm>
          <a:prstGeom prst="rect">
            <a:avLst/>
          </a:prstGeom>
          <a:noFill/>
          <a:ln/>
        </p:spPr>
        <p:txBody>
          <a:bodyPr wrap="square" lIns="0" tIns="0" rIns="0" bIns="0" rtlCol="0" anchor="t"/>
          <a:lstStyle/>
          <a:p>
            <a:pPr algn="l" indent="0" marL="0">
              <a:lnSpc>
                <a:spcPts val="3000"/>
              </a:lnSpc>
              <a:buNone/>
            </a:pPr>
            <a:r>
              <a:rPr lang="en-US" sz="2400" i="1" spc="-24" kern="0" dirty="0">
                <a:solidFill>
                  <a:srgbClr val="F4F6FA"/>
                </a:solidFill>
                <a:latin typeface="Georgia" pitchFamily="34" charset="0"/>
                <a:ea typeface="Georgia" pitchFamily="34" charset="-122"/>
                <a:cs typeface="Georgia" pitchFamily="34" charset="-120"/>
              </a:rPr>
              <a:t>Agent-nya milik siapa, jalan di mana, </a:t>
            </a:r>
            <a:br/>
            <a:r>
              <a:rPr lang="en-US" sz="2400" i="1" spc="-24" kern="0" dirty="0">
                <a:solidFill>
                  <a:srgbClr val="F4F6FA"/>
                </a:solidFill>
                <a:latin typeface="Georgia" pitchFamily="34" charset="0"/>
                <a:ea typeface="Georgia" pitchFamily="34" charset="-122"/>
                <a:cs typeface="Georgia" pitchFamily="34" charset="-120"/>
              </a:rPr>
              <a:t>dan siapa yang pegang kendali?</a:t>
            </a:r>
            <a:endParaRPr lang="en-US" sz="2400" dirty="0"/>
          </a:p>
        </p:txBody>
      </p:sp>
      <p:sp>
        <p:nvSpPr>
          <p:cNvPr id="15" name="Text 13"/>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03 / 21</a:t>
            </a:r>
            <a:endParaRPr lang="en-US" sz="78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731520" y="817291"/>
            <a:ext cx="198150" cy="0"/>
          </a:xfrm>
          <a:prstGeom prst="line">
            <a:avLst/>
          </a:prstGeom>
          <a:noFill/>
          <a:ln w="7620">
            <a:solidFill>
              <a:srgbClr val="323C5E"/>
            </a:solidFill>
            <a:prstDash val="solid"/>
          </a:ln>
        </p:spPr>
      </p:sp>
      <p:sp>
        <p:nvSpPr>
          <p:cNvPr id="3" name="Text 1"/>
          <p:cNvSpPr txBox="1"/>
          <p:nvPr/>
        </p:nvSpPr>
        <p:spPr>
          <a:xfrm>
            <a:off x="1021110" y="746425"/>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SESI 1 · MENGENAL AI AGENT</a:t>
            </a:r>
            <a:endParaRPr lang="en-US" sz="900" dirty="0"/>
          </a:p>
        </p:txBody>
      </p:sp>
      <p:sp>
        <p:nvSpPr>
          <p:cNvPr id="4" name="Text 2"/>
          <p:cNvSpPr txBox="1"/>
          <p:nvPr/>
        </p:nvSpPr>
        <p:spPr>
          <a:xfrm>
            <a:off x="731520" y="1138794"/>
            <a:ext cx="7763256" cy="1414302"/>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Ganti mesin, bukan ganti </a:t>
            </a:r>
            <a:br/>
            <a:r>
              <a:rPr lang="en-US" sz="4800" b="1" spc="-96" kern="0" dirty="0">
                <a:solidFill>
                  <a:srgbClr val="F4F6FA"/>
                </a:solidFill>
                <a:latin typeface="Arial" pitchFamily="34" charset="0"/>
                <a:ea typeface="Arial" pitchFamily="34" charset="-122"/>
                <a:cs typeface="Arial" pitchFamily="34" charset="-120"/>
              </a:rPr>
              <a:t>mobil.</a:t>
            </a:r>
            <a:endParaRPr lang="en-US" sz="48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731520" y="2674986"/>
          <a:ext cx="10728930" cy="914400"/>
        </p:xfrm>
        <a:graphic>
          <a:graphicData uri="http://schemas.openxmlformats.org/drawingml/2006/table">
            <a:tbl>
              <a:tblPr/>
              <a:tblGrid>
                <a:gridCol w="3647816"/>
                <a:gridCol w="3540557"/>
                <a:gridCol w="3540557"/>
              </a:tblGrid>
              <a:tr h="245334">
                <a:tc>
                  <a:txBody>
                    <a:bodyPr/>
                    <a:lstStyle/>
                    <a:p>
                      <a:pPr indent="0" marL="0">
                        <a:buNone/>
                      </a:pP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APLIKASI AI VENDOR</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HERMES</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633954">
                <a:tc>
                  <a:txBody>
                    <a:bodyPr/>
                    <a:lstStyle/>
                    <a:p>
                      <a:pPr indent="0" marL="0">
                        <a:lnSpc>
                          <a:spcPts val="1596"/>
                        </a:lnSpc>
                        <a:buNone/>
                      </a:pPr>
                      <a:r>
                        <a:rPr lang="en-US" sz="1140" b="1" dirty="0">
                          <a:solidFill>
                            <a:srgbClr val="7F9CFF"/>
                          </a:solidFill>
                          <a:latin typeface="Arial" pitchFamily="34" charset="0"/>
                          <a:ea typeface="Arial" pitchFamily="34" charset="-122"/>
                          <a:cs typeface="Arial" pitchFamily="34" charset="-120"/>
                        </a:rPr>
                        <a:t>Pilihan model</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Hanya milik vendor</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Bebas: Claude, GPT, Gemini, DeepSeek, 300+ via </a:t>
                      </a:r>
                      <a:br/>
                      <a:r>
                        <a:rPr lang="en-US" sz="1140" dirty="0">
                          <a:solidFill>
                            <a:srgbClr val="B9C0CD"/>
                          </a:solidFill>
                          <a:latin typeface="Arial" pitchFamily="34" charset="0"/>
                          <a:ea typeface="Arial" pitchFamily="34" charset="-122"/>
                          <a:cs typeface="Arial" pitchFamily="34" charset="-120"/>
                        </a:rPr>
                        <a:t>OpenRouter</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633954">
                <a:tc>
                  <a:txBody>
                    <a:bodyPr/>
                    <a:lstStyle/>
                    <a:p>
                      <a:pPr indent="0" marL="0">
                        <a:lnSpc>
                          <a:spcPts val="1596"/>
                        </a:lnSpc>
                        <a:buNone/>
                      </a:pPr>
                      <a:r>
                        <a:rPr lang="en-US" sz="1140" b="1" dirty="0">
                          <a:solidFill>
                            <a:srgbClr val="7F9CFF"/>
                          </a:solidFill>
                          <a:latin typeface="Arial" pitchFamily="34" charset="0"/>
                          <a:ea typeface="Arial" pitchFamily="34" charset="-122"/>
                          <a:cs typeface="Arial" pitchFamily="34" charset="-120"/>
                        </a:rPr>
                        <a:t>Ganti vendor</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Mulai dari nol</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Cukup ganti di halaman Models — skill, memori, </a:t>
                      </a:r>
                      <a:br/>
                      <a:r>
                        <a:rPr lang="en-US" sz="1140" dirty="0">
                          <a:solidFill>
                            <a:srgbClr val="B9C0CD"/>
                          </a:solidFill>
                          <a:latin typeface="Arial" pitchFamily="34" charset="0"/>
                          <a:ea typeface="Arial" pitchFamily="34" charset="-122"/>
                          <a:cs typeface="Arial" pitchFamily="34" charset="-120"/>
                        </a:rPr>
                        <a:t>jadwal tetap</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7F9CFF"/>
                          </a:solidFill>
                          <a:latin typeface="Arial" pitchFamily="34" charset="0"/>
                          <a:ea typeface="Arial" pitchFamily="34" charset="-122"/>
                          <a:cs typeface="Arial" pitchFamily="34" charset="-120"/>
                        </a:rPr>
                        <a:t>Data</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Di server vendor</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Di server kita sendiri</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633954">
                <a:tc>
                  <a:txBody>
                    <a:bodyPr/>
                    <a:lstStyle/>
                    <a:p>
                      <a:pPr indent="0" marL="0">
                        <a:lnSpc>
                          <a:spcPts val="1596"/>
                        </a:lnSpc>
                        <a:buNone/>
                      </a:pPr>
                      <a:r>
                        <a:rPr lang="en-US" sz="1140" b="1" dirty="0">
                          <a:solidFill>
                            <a:srgbClr val="7F9CFF"/>
                          </a:solidFill>
                          <a:latin typeface="Arial" pitchFamily="34" charset="0"/>
                          <a:ea typeface="Arial" pitchFamily="34" charset="-122"/>
                          <a:cs typeface="Arial" pitchFamily="34" charset="-120"/>
                        </a:rPr>
                        <a:t>Diakses dari</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App/web vendor</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Browser (dashboard), Telegram, Slack, WhatsApp, </a:t>
                      </a:r>
                      <a:br/>
                      <a:r>
                        <a:rPr lang="en-US" sz="1140" dirty="0">
                          <a:solidFill>
                            <a:srgbClr val="B9C0CD"/>
                          </a:solidFill>
                          <a:latin typeface="Arial" pitchFamily="34" charset="0"/>
                          <a:ea typeface="Arial" pitchFamily="34" charset="-122"/>
                          <a:cs typeface="Arial" pitchFamily="34" charset="-120"/>
                        </a:rPr>
                        <a:t>dll</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7F9CFF"/>
                          </a:solidFill>
                          <a:latin typeface="Arial" pitchFamily="34" charset="0"/>
                          <a:ea typeface="Arial" pitchFamily="34" charset="-122"/>
                          <a:cs typeface="Arial" pitchFamily="34" charset="-120"/>
                        </a:rPr>
                        <a:t>Kode</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Tertutup</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Open-source (MIT)</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bl>
          </a:graphicData>
        </a:graphic>
      </p:graphicFrame>
      <p:sp>
        <p:nvSpPr>
          <p:cNvPr id="6" name="Text 3"/>
          <p:cNvSpPr txBox="1"/>
          <p:nvPr/>
        </p:nvSpPr>
        <p:spPr>
          <a:xfrm>
            <a:off x="731520" y="5928787"/>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Hermes = mobil, model AI = mesin. Ganti mesinnya lewat dashboard.</a:t>
            </a:r>
            <a:endParaRPr lang="en-US" sz="960" dirty="0"/>
          </a:p>
        </p:txBody>
      </p:sp>
      <p:sp>
        <p:nvSpPr>
          <p:cNvPr id="7" name="Text 4"/>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04 / 21</a:t>
            </a:r>
            <a:endParaRPr lang="en-US" sz="78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731520" y="1124346"/>
            <a:ext cx="198150" cy="0"/>
          </a:xfrm>
          <a:prstGeom prst="line">
            <a:avLst/>
          </a:prstGeom>
          <a:noFill/>
          <a:ln w="7620">
            <a:solidFill>
              <a:srgbClr val="323C5E"/>
            </a:solidFill>
            <a:prstDash val="solid"/>
          </a:ln>
        </p:spPr>
      </p:sp>
      <p:sp>
        <p:nvSpPr>
          <p:cNvPr id="3" name="Text 1"/>
          <p:cNvSpPr txBox="1"/>
          <p:nvPr/>
        </p:nvSpPr>
        <p:spPr>
          <a:xfrm>
            <a:off x="1021110" y="1053480"/>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SESI 1 · MENGENAL AI AGENT</a:t>
            </a:r>
            <a:endParaRPr lang="en-US" sz="900" dirty="0"/>
          </a:p>
        </p:txBody>
      </p:sp>
      <p:sp>
        <p:nvSpPr>
          <p:cNvPr id="4" name="Text 2"/>
          <p:cNvSpPr txBox="1"/>
          <p:nvPr/>
        </p:nvSpPr>
        <p:spPr>
          <a:xfrm>
            <a:off x="731520" y="1445941"/>
            <a:ext cx="7763256" cy="1414302"/>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Tujuh bagian, satu panel </a:t>
            </a:r>
            <a:br/>
            <a:r>
              <a:rPr lang="en-US" sz="4800" b="1" spc="-96" kern="0" dirty="0">
                <a:solidFill>
                  <a:srgbClr val="F4F6FA"/>
                </a:solidFill>
                <a:latin typeface="Arial" pitchFamily="34" charset="0"/>
                <a:ea typeface="Arial" pitchFamily="34" charset="-122"/>
                <a:cs typeface="Arial" pitchFamily="34" charset="-120"/>
              </a:rPr>
              <a:t>kaca.</a:t>
            </a:r>
            <a:endParaRPr lang="en-US" sz="4800" dirty="0"/>
          </a:p>
        </p:txBody>
      </p:sp>
      <p:sp>
        <p:nvSpPr>
          <p:cNvPr id="5" name="Shape 3"/>
          <p:cNvSpPr/>
          <p:nvPr/>
        </p:nvSpPr>
        <p:spPr>
          <a:xfrm>
            <a:off x="731520" y="2982133"/>
            <a:ext cx="2567910" cy="1060338"/>
          </a:xfrm>
          <a:prstGeom prst="roundRect">
            <a:avLst>
              <a:gd name="adj" fmla="val 10064"/>
            </a:avLst>
          </a:prstGeom>
          <a:solidFill>
            <a:srgbClr val="151618"/>
          </a:solidFill>
          <a:ln w="7620">
            <a:solidFill>
              <a:srgbClr val="1D1E21"/>
            </a:solidFill>
            <a:prstDash val="solid"/>
          </a:ln>
        </p:spPr>
      </p:sp>
      <p:sp>
        <p:nvSpPr>
          <p:cNvPr id="6" name="Text 4"/>
          <p:cNvSpPr txBox="1"/>
          <p:nvPr/>
        </p:nvSpPr>
        <p:spPr>
          <a:xfrm>
            <a:off x="929670" y="3180192"/>
            <a:ext cx="2219523"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Otak</a:t>
            </a:r>
            <a:endParaRPr lang="en-US" sz="780" dirty="0"/>
          </a:p>
        </p:txBody>
      </p:sp>
      <p:sp>
        <p:nvSpPr>
          <p:cNvPr id="7" name="Text 5"/>
          <p:cNvSpPr txBox="1"/>
          <p:nvPr/>
        </p:nvSpPr>
        <p:spPr>
          <a:xfrm>
            <a:off x="929670" y="3385200"/>
            <a:ext cx="2241194"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Model AI</a:t>
            </a:r>
            <a:endParaRPr lang="en-US" sz="1260" dirty="0"/>
          </a:p>
        </p:txBody>
      </p:sp>
      <p:sp>
        <p:nvSpPr>
          <p:cNvPr id="8" name="Text 6"/>
          <p:cNvSpPr txBox="1"/>
          <p:nvPr/>
        </p:nvSpPr>
        <p:spPr>
          <a:xfrm>
            <a:off x="929670" y="3661440"/>
            <a:ext cx="2241194" cy="20729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Claude / ChatGPT / OpenRouter</a:t>
            </a:r>
            <a:endParaRPr lang="en-US" sz="960" dirty="0"/>
          </a:p>
        </p:txBody>
      </p:sp>
      <p:sp>
        <p:nvSpPr>
          <p:cNvPr id="9" name="Shape 7"/>
          <p:cNvSpPr/>
          <p:nvPr/>
        </p:nvSpPr>
        <p:spPr>
          <a:xfrm>
            <a:off x="3451860" y="2982133"/>
            <a:ext cx="2567910" cy="1060338"/>
          </a:xfrm>
          <a:prstGeom prst="roundRect">
            <a:avLst>
              <a:gd name="adj" fmla="val 10064"/>
            </a:avLst>
          </a:prstGeom>
          <a:solidFill>
            <a:srgbClr val="151618"/>
          </a:solidFill>
          <a:ln w="7620">
            <a:solidFill>
              <a:srgbClr val="1D1E21"/>
            </a:solidFill>
            <a:prstDash val="solid"/>
          </a:ln>
        </p:spPr>
      </p:sp>
      <p:sp>
        <p:nvSpPr>
          <p:cNvPr id="10" name="Text 8"/>
          <p:cNvSpPr txBox="1"/>
          <p:nvPr/>
        </p:nvSpPr>
        <p:spPr>
          <a:xfrm>
            <a:off x="3650010" y="3180192"/>
            <a:ext cx="2219523"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Tangan</a:t>
            </a:r>
            <a:endParaRPr lang="en-US" sz="780" dirty="0"/>
          </a:p>
        </p:txBody>
      </p:sp>
      <p:sp>
        <p:nvSpPr>
          <p:cNvPr id="11" name="Text 9"/>
          <p:cNvSpPr txBox="1"/>
          <p:nvPr/>
        </p:nvSpPr>
        <p:spPr>
          <a:xfrm>
            <a:off x="3650010" y="3385200"/>
            <a:ext cx="2241194"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Tools</a:t>
            </a:r>
            <a:endParaRPr lang="en-US" sz="1260" dirty="0"/>
          </a:p>
        </p:txBody>
      </p:sp>
      <p:sp>
        <p:nvSpPr>
          <p:cNvPr id="12" name="Text 10"/>
          <p:cNvSpPr txBox="1"/>
          <p:nvPr/>
        </p:nvSpPr>
        <p:spPr>
          <a:xfrm>
            <a:off x="3650010" y="3661440"/>
            <a:ext cx="2241194" cy="20729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terminal, web, file, Google, API</a:t>
            </a:r>
            <a:endParaRPr lang="en-US" sz="960" dirty="0"/>
          </a:p>
        </p:txBody>
      </p:sp>
      <p:sp>
        <p:nvSpPr>
          <p:cNvPr id="13" name="Shape 11"/>
          <p:cNvSpPr/>
          <p:nvPr/>
        </p:nvSpPr>
        <p:spPr>
          <a:xfrm>
            <a:off x="6172200" y="2982133"/>
            <a:ext cx="2567910" cy="1060338"/>
          </a:xfrm>
          <a:prstGeom prst="roundRect">
            <a:avLst>
              <a:gd name="adj" fmla="val 10064"/>
            </a:avLst>
          </a:prstGeom>
          <a:solidFill>
            <a:srgbClr val="151618"/>
          </a:solidFill>
          <a:ln w="7620">
            <a:solidFill>
              <a:srgbClr val="1D1E21"/>
            </a:solidFill>
            <a:prstDash val="solid"/>
          </a:ln>
        </p:spPr>
      </p:sp>
      <p:sp>
        <p:nvSpPr>
          <p:cNvPr id="14" name="Text 12"/>
          <p:cNvSpPr txBox="1"/>
          <p:nvPr/>
        </p:nvSpPr>
        <p:spPr>
          <a:xfrm>
            <a:off x="6370350" y="3180192"/>
            <a:ext cx="2219523"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Ingatan</a:t>
            </a:r>
            <a:endParaRPr lang="en-US" sz="780" dirty="0"/>
          </a:p>
        </p:txBody>
      </p:sp>
      <p:sp>
        <p:nvSpPr>
          <p:cNvPr id="15" name="Text 13"/>
          <p:cNvSpPr txBox="1"/>
          <p:nvPr/>
        </p:nvSpPr>
        <p:spPr>
          <a:xfrm>
            <a:off x="6370350" y="3385200"/>
            <a:ext cx="2241194"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Memory</a:t>
            </a:r>
            <a:endParaRPr lang="en-US" sz="1260" dirty="0"/>
          </a:p>
        </p:txBody>
      </p:sp>
      <p:sp>
        <p:nvSpPr>
          <p:cNvPr id="16" name="Text 14"/>
          <p:cNvSpPr txBox="1"/>
          <p:nvPr/>
        </p:nvSpPr>
        <p:spPr>
          <a:xfrm>
            <a:off x="6370350" y="3661440"/>
            <a:ext cx="2241194" cy="20729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yang diingat antar-sesi</a:t>
            </a:r>
            <a:endParaRPr lang="en-US" sz="960" dirty="0"/>
          </a:p>
        </p:txBody>
      </p:sp>
      <p:sp>
        <p:nvSpPr>
          <p:cNvPr id="17" name="Shape 15"/>
          <p:cNvSpPr/>
          <p:nvPr/>
        </p:nvSpPr>
        <p:spPr>
          <a:xfrm>
            <a:off x="8892540" y="2982133"/>
            <a:ext cx="2567910" cy="1060338"/>
          </a:xfrm>
          <a:prstGeom prst="roundRect">
            <a:avLst>
              <a:gd name="adj" fmla="val 10064"/>
            </a:avLst>
          </a:prstGeom>
          <a:solidFill>
            <a:srgbClr val="151618"/>
          </a:solidFill>
          <a:ln w="7620">
            <a:solidFill>
              <a:srgbClr val="1D1E21"/>
            </a:solidFill>
            <a:prstDash val="solid"/>
          </a:ln>
        </p:spPr>
      </p:sp>
      <p:sp>
        <p:nvSpPr>
          <p:cNvPr id="18" name="Text 16"/>
          <p:cNvSpPr txBox="1"/>
          <p:nvPr/>
        </p:nvSpPr>
        <p:spPr>
          <a:xfrm>
            <a:off x="9090690" y="3180192"/>
            <a:ext cx="2219523"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Resep</a:t>
            </a:r>
            <a:endParaRPr lang="en-US" sz="780" dirty="0"/>
          </a:p>
        </p:txBody>
      </p:sp>
      <p:sp>
        <p:nvSpPr>
          <p:cNvPr id="19" name="Text 17"/>
          <p:cNvSpPr txBox="1"/>
          <p:nvPr/>
        </p:nvSpPr>
        <p:spPr>
          <a:xfrm>
            <a:off x="9090690" y="3385200"/>
            <a:ext cx="2241194"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Skills</a:t>
            </a:r>
            <a:endParaRPr lang="en-US" sz="1260" dirty="0"/>
          </a:p>
        </p:txBody>
      </p:sp>
      <p:sp>
        <p:nvSpPr>
          <p:cNvPr id="20" name="Text 18"/>
          <p:cNvSpPr txBox="1"/>
          <p:nvPr/>
        </p:nvSpPr>
        <p:spPr>
          <a:xfrm>
            <a:off x="9090690" y="3661440"/>
            <a:ext cx="2241194" cy="20729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SOP yang bisa dipanggil ulang</a:t>
            </a:r>
            <a:endParaRPr lang="en-US" sz="960" dirty="0"/>
          </a:p>
        </p:txBody>
      </p:sp>
      <p:sp>
        <p:nvSpPr>
          <p:cNvPr id="21" name="Shape 19"/>
          <p:cNvSpPr/>
          <p:nvPr/>
        </p:nvSpPr>
        <p:spPr>
          <a:xfrm>
            <a:off x="731520" y="4194810"/>
            <a:ext cx="2567910" cy="1060338"/>
          </a:xfrm>
          <a:prstGeom prst="roundRect">
            <a:avLst>
              <a:gd name="adj" fmla="val 10064"/>
            </a:avLst>
          </a:prstGeom>
          <a:solidFill>
            <a:srgbClr val="151618"/>
          </a:solidFill>
          <a:ln w="7620">
            <a:solidFill>
              <a:srgbClr val="1D1E21"/>
            </a:solidFill>
            <a:prstDash val="solid"/>
          </a:ln>
        </p:spPr>
      </p:sp>
      <p:sp>
        <p:nvSpPr>
          <p:cNvPr id="22" name="Text 20"/>
          <p:cNvSpPr txBox="1"/>
          <p:nvPr/>
        </p:nvSpPr>
        <p:spPr>
          <a:xfrm>
            <a:off x="929670" y="4392960"/>
            <a:ext cx="2219523"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Pintu</a:t>
            </a:r>
            <a:endParaRPr lang="en-US" sz="780" dirty="0"/>
          </a:p>
        </p:txBody>
      </p:sp>
      <p:sp>
        <p:nvSpPr>
          <p:cNvPr id="23" name="Text 21"/>
          <p:cNvSpPr txBox="1"/>
          <p:nvPr/>
        </p:nvSpPr>
        <p:spPr>
          <a:xfrm>
            <a:off x="929670" y="4597878"/>
            <a:ext cx="2241194"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Gateway</a:t>
            </a:r>
            <a:endParaRPr lang="en-US" sz="1260" dirty="0"/>
          </a:p>
        </p:txBody>
      </p:sp>
      <p:sp>
        <p:nvSpPr>
          <p:cNvPr id="24" name="Text 22"/>
          <p:cNvSpPr txBox="1"/>
          <p:nvPr/>
        </p:nvSpPr>
        <p:spPr>
          <a:xfrm>
            <a:off x="929670" y="4874118"/>
            <a:ext cx="2241194" cy="20729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Telegram, Slack, WhatsApp</a:t>
            </a:r>
            <a:endParaRPr lang="en-US" sz="960" dirty="0"/>
          </a:p>
        </p:txBody>
      </p:sp>
      <p:sp>
        <p:nvSpPr>
          <p:cNvPr id="25" name="Shape 23"/>
          <p:cNvSpPr/>
          <p:nvPr/>
        </p:nvSpPr>
        <p:spPr>
          <a:xfrm>
            <a:off x="3451860" y="4194810"/>
            <a:ext cx="2567910" cy="1060338"/>
          </a:xfrm>
          <a:prstGeom prst="roundRect">
            <a:avLst>
              <a:gd name="adj" fmla="val 10064"/>
            </a:avLst>
          </a:prstGeom>
          <a:solidFill>
            <a:srgbClr val="151618"/>
          </a:solidFill>
          <a:ln w="7620">
            <a:solidFill>
              <a:srgbClr val="1D1E21"/>
            </a:solidFill>
            <a:prstDash val="solid"/>
          </a:ln>
        </p:spPr>
      </p:sp>
      <p:sp>
        <p:nvSpPr>
          <p:cNvPr id="26" name="Text 24"/>
          <p:cNvSpPr txBox="1"/>
          <p:nvPr/>
        </p:nvSpPr>
        <p:spPr>
          <a:xfrm>
            <a:off x="3650010" y="4392960"/>
            <a:ext cx="2219523"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Panel</a:t>
            </a:r>
            <a:endParaRPr lang="en-US" sz="780" dirty="0"/>
          </a:p>
        </p:txBody>
      </p:sp>
      <p:sp>
        <p:nvSpPr>
          <p:cNvPr id="27" name="Text 25"/>
          <p:cNvSpPr txBox="1"/>
          <p:nvPr/>
        </p:nvSpPr>
        <p:spPr>
          <a:xfrm>
            <a:off x="3650010" y="4597878"/>
            <a:ext cx="2241194"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Web Dashboard</a:t>
            </a:r>
            <a:endParaRPr lang="en-US" sz="1260" dirty="0"/>
          </a:p>
        </p:txBody>
      </p:sp>
      <p:sp>
        <p:nvSpPr>
          <p:cNvPr id="28" name="Text 26"/>
          <p:cNvSpPr txBox="1"/>
          <p:nvPr/>
        </p:nvSpPr>
        <p:spPr>
          <a:xfrm>
            <a:off x="3650010" y="4874118"/>
            <a:ext cx="2241194" cy="20729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yang kita pakai hari ini</a:t>
            </a:r>
            <a:endParaRPr lang="en-US" sz="960" dirty="0"/>
          </a:p>
        </p:txBody>
      </p:sp>
      <p:sp>
        <p:nvSpPr>
          <p:cNvPr id="29" name="Shape 27"/>
          <p:cNvSpPr/>
          <p:nvPr/>
        </p:nvSpPr>
        <p:spPr>
          <a:xfrm>
            <a:off x="6172200" y="4194810"/>
            <a:ext cx="2567910" cy="1060338"/>
          </a:xfrm>
          <a:prstGeom prst="roundRect">
            <a:avLst>
              <a:gd name="adj" fmla="val 10064"/>
            </a:avLst>
          </a:prstGeom>
          <a:solidFill>
            <a:srgbClr val="151618"/>
          </a:solidFill>
          <a:ln w="7620">
            <a:solidFill>
              <a:srgbClr val="1D1E21"/>
            </a:solidFill>
            <a:prstDash val="solid"/>
          </a:ln>
        </p:spPr>
      </p:sp>
      <p:sp>
        <p:nvSpPr>
          <p:cNvPr id="30" name="Text 28"/>
          <p:cNvSpPr txBox="1"/>
          <p:nvPr/>
        </p:nvSpPr>
        <p:spPr>
          <a:xfrm>
            <a:off x="6370350" y="4392960"/>
            <a:ext cx="2219523"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Alarm</a:t>
            </a:r>
            <a:endParaRPr lang="en-US" sz="780" dirty="0"/>
          </a:p>
        </p:txBody>
      </p:sp>
      <p:sp>
        <p:nvSpPr>
          <p:cNvPr id="31" name="Text 29"/>
          <p:cNvSpPr txBox="1"/>
          <p:nvPr/>
        </p:nvSpPr>
        <p:spPr>
          <a:xfrm>
            <a:off x="6370350" y="4597878"/>
            <a:ext cx="2241194"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Cron</a:t>
            </a:r>
            <a:endParaRPr lang="en-US" sz="1260" dirty="0"/>
          </a:p>
        </p:txBody>
      </p:sp>
      <p:sp>
        <p:nvSpPr>
          <p:cNvPr id="32" name="Text 30"/>
          <p:cNvSpPr txBox="1"/>
          <p:nvPr/>
        </p:nvSpPr>
        <p:spPr>
          <a:xfrm>
            <a:off x="6370350" y="4874118"/>
            <a:ext cx="2241194" cy="20729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jadwal otomatis</a:t>
            </a:r>
            <a:endParaRPr lang="en-US" sz="960" dirty="0"/>
          </a:p>
        </p:txBody>
      </p:sp>
      <p:sp>
        <p:nvSpPr>
          <p:cNvPr id="33" name="Shape 31"/>
          <p:cNvSpPr/>
          <p:nvPr/>
        </p:nvSpPr>
        <p:spPr>
          <a:xfrm>
            <a:off x="731520" y="5499019"/>
            <a:ext cx="2608600" cy="305592"/>
          </a:xfrm>
          <a:prstGeom prst="roundRect">
            <a:avLst>
              <a:gd name="adj" fmla="val 19958"/>
            </a:avLst>
          </a:prstGeom>
          <a:solidFill>
            <a:srgbClr val="2A201B"/>
          </a:solidFill>
          <a:ln w="7620">
            <a:solidFill>
              <a:srgbClr val="5B4333"/>
            </a:solidFill>
            <a:prstDash val="solid"/>
          </a:ln>
        </p:spPr>
      </p:sp>
      <p:sp>
        <p:nvSpPr>
          <p:cNvPr id="34" name="Text 32"/>
          <p:cNvSpPr txBox="1"/>
          <p:nvPr/>
        </p:nvSpPr>
        <p:spPr>
          <a:xfrm>
            <a:off x="704362" y="5567599"/>
            <a:ext cx="2663007"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FFB27A"/>
                </a:solidFill>
                <a:latin typeface="Courier New" pitchFamily="34" charset="0"/>
                <a:ea typeface="Courier New" pitchFamily="34" charset="-122"/>
                <a:cs typeface="Courier New" pitchFamily="34" charset="-120"/>
              </a:rPr>
              <a:t>ANDA (BROWSER / TELEGRAM)</a:t>
            </a:r>
            <a:endParaRPr lang="en-US" sz="1020" dirty="0"/>
          </a:p>
        </p:txBody>
      </p:sp>
      <p:sp>
        <p:nvSpPr>
          <p:cNvPr id="35" name="Shape 33"/>
          <p:cNvSpPr/>
          <p:nvPr/>
        </p:nvSpPr>
        <p:spPr>
          <a:xfrm>
            <a:off x="3355391" y="5651724"/>
            <a:ext cx="221010" cy="0"/>
          </a:xfrm>
          <a:prstGeom prst="line">
            <a:avLst/>
          </a:prstGeom>
          <a:noFill/>
          <a:ln w="7620">
            <a:solidFill>
              <a:srgbClr val="2F3032"/>
            </a:solidFill>
            <a:prstDash val="solid"/>
            <a:tailEnd type="triangle"/>
          </a:ln>
        </p:spPr>
      </p:sp>
      <p:sp>
        <p:nvSpPr>
          <p:cNvPr id="36" name="Shape 34"/>
          <p:cNvSpPr/>
          <p:nvPr/>
        </p:nvSpPr>
        <p:spPr>
          <a:xfrm>
            <a:off x="3599261" y="5499019"/>
            <a:ext cx="834573" cy="305592"/>
          </a:xfrm>
          <a:prstGeom prst="roundRect">
            <a:avLst>
              <a:gd name="adj" fmla="val 19958"/>
            </a:avLst>
          </a:prstGeom>
          <a:solidFill>
            <a:srgbClr val="181D2D"/>
          </a:solidFill>
          <a:ln w="7620">
            <a:solidFill>
              <a:srgbClr val="323C5E"/>
            </a:solidFill>
            <a:prstDash val="solid"/>
          </a:ln>
        </p:spPr>
      </p:sp>
      <p:sp>
        <p:nvSpPr>
          <p:cNvPr id="37" name="Text 35"/>
          <p:cNvSpPr txBox="1"/>
          <p:nvPr/>
        </p:nvSpPr>
        <p:spPr>
          <a:xfrm>
            <a:off x="3585362" y="5567599"/>
            <a:ext cx="862279"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7F9CFF"/>
                </a:solidFill>
                <a:latin typeface="Courier New" pitchFamily="34" charset="0"/>
                <a:ea typeface="Courier New" pitchFamily="34" charset="-122"/>
                <a:cs typeface="Courier New" pitchFamily="34" charset="-120"/>
              </a:rPr>
              <a:t>HERMES</a:t>
            </a:r>
            <a:endParaRPr lang="en-US" sz="1020" dirty="0"/>
          </a:p>
        </p:txBody>
      </p:sp>
      <p:sp>
        <p:nvSpPr>
          <p:cNvPr id="38" name="Shape 36"/>
          <p:cNvSpPr/>
          <p:nvPr/>
        </p:nvSpPr>
        <p:spPr>
          <a:xfrm>
            <a:off x="4449013" y="5651724"/>
            <a:ext cx="221010" cy="0"/>
          </a:xfrm>
          <a:prstGeom prst="line">
            <a:avLst/>
          </a:prstGeom>
          <a:noFill/>
          <a:ln w="7620">
            <a:solidFill>
              <a:srgbClr val="2F3032"/>
            </a:solidFill>
            <a:prstDash val="solid"/>
            <a:tailEnd type="triangle"/>
          </a:ln>
        </p:spPr>
      </p:sp>
      <p:sp>
        <p:nvSpPr>
          <p:cNvPr id="39" name="Shape 37"/>
          <p:cNvSpPr/>
          <p:nvPr/>
        </p:nvSpPr>
        <p:spPr>
          <a:xfrm>
            <a:off x="4692884" y="5499019"/>
            <a:ext cx="1768267" cy="305592"/>
          </a:xfrm>
          <a:prstGeom prst="roundRect">
            <a:avLst>
              <a:gd name="adj" fmla="val 19958"/>
            </a:avLst>
          </a:prstGeom>
          <a:solidFill>
            <a:srgbClr val="181D2D"/>
          </a:solidFill>
          <a:ln w="7620">
            <a:solidFill>
              <a:srgbClr val="323C5E"/>
            </a:solidFill>
            <a:prstDash val="solid"/>
          </a:ln>
        </p:spPr>
      </p:sp>
      <p:sp>
        <p:nvSpPr>
          <p:cNvPr id="40" name="Text 38"/>
          <p:cNvSpPr txBox="1"/>
          <p:nvPr/>
        </p:nvSpPr>
        <p:spPr>
          <a:xfrm>
            <a:off x="4671944" y="5567599"/>
            <a:ext cx="1810055"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7F9CFF"/>
                </a:solidFill>
                <a:latin typeface="Courier New" pitchFamily="34" charset="0"/>
                <a:ea typeface="Courier New" pitchFamily="34" charset="-122"/>
                <a:cs typeface="Courier New" pitchFamily="34" charset="-120"/>
              </a:rPr>
              <a:t>MODEL AI + TOOLS</a:t>
            </a:r>
            <a:endParaRPr lang="en-US" sz="1020" dirty="0"/>
          </a:p>
        </p:txBody>
      </p:sp>
      <p:sp>
        <p:nvSpPr>
          <p:cNvPr id="41" name="Shape 39"/>
          <p:cNvSpPr/>
          <p:nvPr/>
        </p:nvSpPr>
        <p:spPr>
          <a:xfrm>
            <a:off x="6476421" y="5651724"/>
            <a:ext cx="221010" cy="0"/>
          </a:xfrm>
          <a:prstGeom prst="line">
            <a:avLst/>
          </a:prstGeom>
          <a:noFill/>
          <a:ln w="7620">
            <a:solidFill>
              <a:srgbClr val="2F3032"/>
            </a:solidFill>
            <a:prstDash val="solid"/>
            <a:tailEnd type="triangle"/>
          </a:ln>
        </p:spPr>
      </p:sp>
      <p:sp>
        <p:nvSpPr>
          <p:cNvPr id="42" name="Shape 40"/>
          <p:cNvSpPr/>
          <p:nvPr/>
        </p:nvSpPr>
        <p:spPr>
          <a:xfrm>
            <a:off x="6720200" y="5499019"/>
            <a:ext cx="741213" cy="305592"/>
          </a:xfrm>
          <a:prstGeom prst="roundRect">
            <a:avLst>
              <a:gd name="adj" fmla="val 19958"/>
            </a:avLst>
          </a:prstGeom>
          <a:solidFill>
            <a:srgbClr val="132420"/>
          </a:solidFill>
          <a:ln w="7620">
            <a:solidFill>
              <a:srgbClr val="295244"/>
            </a:solidFill>
            <a:prstDash val="solid"/>
          </a:ln>
        </p:spPr>
      </p:sp>
      <p:sp>
        <p:nvSpPr>
          <p:cNvPr id="43" name="Text 41"/>
          <p:cNvSpPr txBox="1"/>
          <p:nvPr/>
        </p:nvSpPr>
        <p:spPr>
          <a:xfrm>
            <a:off x="6707033" y="5567599"/>
            <a:ext cx="767547"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62DFB0"/>
                </a:solidFill>
                <a:latin typeface="Courier New" pitchFamily="34" charset="0"/>
                <a:ea typeface="Courier New" pitchFamily="34" charset="-122"/>
                <a:cs typeface="Courier New" pitchFamily="34" charset="-120"/>
              </a:rPr>
              <a:t>HASIL</a:t>
            </a:r>
            <a:endParaRPr lang="en-US" sz="1020" dirty="0"/>
          </a:p>
        </p:txBody>
      </p:sp>
      <p:sp>
        <p:nvSpPr>
          <p:cNvPr id="44" name="Text 42"/>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05 / 21</a:t>
            </a:r>
            <a:endParaRPr lang="en-US" sz="78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731520" y="1307226"/>
            <a:ext cx="198150" cy="0"/>
          </a:xfrm>
          <a:prstGeom prst="line">
            <a:avLst/>
          </a:prstGeom>
          <a:noFill/>
          <a:ln w="7620">
            <a:solidFill>
              <a:srgbClr val="323C5E"/>
            </a:solidFill>
            <a:prstDash val="solid"/>
          </a:ln>
        </p:spPr>
      </p:sp>
      <p:sp>
        <p:nvSpPr>
          <p:cNvPr id="3" name="Text 1"/>
          <p:cNvSpPr txBox="1"/>
          <p:nvPr/>
        </p:nvSpPr>
        <p:spPr>
          <a:xfrm>
            <a:off x="1021110" y="1236360"/>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SESI 1 · BATAS AMAN</a:t>
            </a:r>
            <a:endParaRPr lang="en-US" sz="900" dirty="0"/>
          </a:p>
        </p:txBody>
      </p:sp>
      <p:sp>
        <p:nvSpPr>
          <p:cNvPr id="4" name="Text 2"/>
          <p:cNvSpPr txBox="1"/>
          <p:nvPr/>
        </p:nvSpPr>
        <p:spPr>
          <a:xfrm>
            <a:off x="731520" y="1628821"/>
            <a:ext cx="7763256" cy="1414302"/>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Lima aturan sebelum </a:t>
            </a:r>
            <a:br/>
            <a:r>
              <a:rPr lang="en-US" sz="4800" b="1" spc="-96" kern="0" dirty="0">
                <a:solidFill>
                  <a:srgbClr val="F4F6FA"/>
                </a:solidFill>
                <a:latin typeface="Arial" pitchFamily="34" charset="0"/>
                <a:ea typeface="Arial" pitchFamily="34" charset="-122"/>
                <a:cs typeface="Arial" pitchFamily="34" charset="-120"/>
              </a:rPr>
              <a:t>mulai.</a:t>
            </a:r>
            <a:endParaRPr lang="en-US" sz="4800" dirty="0"/>
          </a:p>
        </p:txBody>
      </p:sp>
      <p:sp>
        <p:nvSpPr>
          <p:cNvPr id="5" name="Shape 3"/>
          <p:cNvSpPr/>
          <p:nvPr/>
        </p:nvSpPr>
        <p:spPr>
          <a:xfrm>
            <a:off x="2514600" y="3165013"/>
            <a:ext cx="7162770" cy="426750"/>
          </a:xfrm>
          <a:prstGeom prst="roundRect">
            <a:avLst>
              <a:gd name="adj" fmla="val 21427"/>
            </a:avLst>
          </a:prstGeom>
          <a:solidFill>
            <a:srgbClr val="2A201B"/>
          </a:solidFill>
          <a:ln w="7620">
            <a:solidFill>
              <a:srgbClr val="5B4333"/>
            </a:solidFill>
            <a:prstDash val="solid"/>
          </a:ln>
        </p:spPr>
      </p:sp>
      <p:sp>
        <p:nvSpPr>
          <p:cNvPr id="6" name="Shape 4"/>
          <p:cNvSpPr/>
          <p:nvPr/>
        </p:nvSpPr>
        <p:spPr>
          <a:xfrm>
            <a:off x="2514600" y="3206161"/>
            <a:ext cx="15270" cy="344454"/>
          </a:xfrm>
          <a:prstGeom prst="rect">
            <a:avLst/>
          </a:prstGeom>
          <a:solidFill>
            <a:srgbClr val="FFB27A"/>
          </a:solidFill>
          <a:ln/>
        </p:spPr>
      </p:sp>
      <p:sp>
        <p:nvSpPr>
          <p:cNvPr id="7" name="Text 5"/>
          <p:cNvSpPr txBox="1"/>
          <p:nvPr/>
        </p:nvSpPr>
        <p:spPr>
          <a:xfrm>
            <a:off x="2697480" y="3328050"/>
            <a:ext cx="310987" cy="137160"/>
          </a:xfrm>
          <a:prstGeom prst="rect">
            <a:avLst/>
          </a:prstGeom>
          <a:noFill/>
          <a:ln/>
        </p:spPr>
        <p:txBody>
          <a:bodyPr wrap="square" lIns="0" tIns="0" rIns="0" bIns="0" rtlCol="0" anchor="t"/>
          <a:lstStyle/>
          <a:p>
            <a:pPr algn="l" indent="0" marL="0">
              <a:lnSpc>
                <a:spcPts val="936"/>
              </a:lnSpc>
              <a:buNone/>
            </a:pPr>
            <a:r>
              <a:rPr lang="en-US" sz="720" spc="115" kern="0" dirty="0">
                <a:solidFill>
                  <a:srgbClr val="4C5464"/>
                </a:solidFill>
                <a:latin typeface="Courier New" pitchFamily="34" charset="0"/>
                <a:ea typeface="Courier New" pitchFamily="34" charset="-122"/>
                <a:cs typeface="Courier New" pitchFamily="34" charset="-120"/>
              </a:rPr>
              <a:t>01</a:t>
            </a:r>
            <a:endParaRPr lang="en-US" sz="720" dirty="0"/>
          </a:p>
        </p:txBody>
      </p:sp>
      <p:sp>
        <p:nvSpPr>
          <p:cNvPr id="8" name="Text 6"/>
          <p:cNvSpPr txBox="1"/>
          <p:nvPr/>
        </p:nvSpPr>
        <p:spPr>
          <a:xfrm>
            <a:off x="2988899" y="3279313"/>
            <a:ext cx="2931384" cy="228600"/>
          </a:xfrm>
          <a:prstGeom prst="rect">
            <a:avLst/>
          </a:prstGeom>
          <a:noFill/>
          <a:ln/>
        </p:spPr>
        <p:txBody>
          <a:bodyPr wrap="square" lIns="0" tIns="0" rIns="0" bIns="0" rtlCol="0" anchor="t"/>
          <a:lstStyle/>
          <a:p>
            <a:pPr algn="l" indent="0" marL="0">
              <a:lnSpc>
                <a:spcPts val="1560"/>
              </a:lnSpc>
              <a:buNone/>
            </a:pPr>
            <a:r>
              <a:rPr lang="en-US" sz="1200" b="1" spc="12" kern="0" dirty="0">
                <a:solidFill>
                  <a:srgbClr val="FFB27A"/>
                </a:solidFill>
                <a:latin typeface="Arial" pitchFamily="34" charset="0"/>
                <a:ea typeface="Arial" pitchFamily="34" charset="-122"/>
                <a:cs typeface="Arial" pitchFamily="34" charset="-120"/>
              </a:rPr>
              <a:t>Data dummy saja</a:t>
            </a:r>
            <a:endParaRPr lang="en-US" sz="1200" dirty="0"/>
          </a:p>
        </p:txBody>
      </p:sp>
      <p:sp>
        <p:nvSpPr>
          <p:cNvPr id="9" name="Text 7"/>
          <p:cNvSpPr txBox="1"/>
          <p:nvPr/>
        </p:nvSpPr>
        <p:spPr>
          <a:xfrm>
            <a:off x="5918454" y="3324210"/>
            <a:ext cx="3576036" cy="158466"/>
          </a:xfrm>
          <a:prstGeom prst="rect">
            <a:avLst/>
          </a:prstGeom>
          <a:noFill/>
          <a:ln/>
        </p:spPr>
        <p:txBody>
          <a:bodyPr wrap="square" lIns="0" tIns="0" rIns="0" bIns="0" rtlCol="0" anchor="t"/>
          <a:lstStyle/>
          <a:p>
            <a:pPr algn="r" indent="0" marL="0">
              <a:lnSpc>
                <a:spcPts val="1092"/>
              </a:lnSpc>
              <a:buNone/>
            </a:pPr>
            <a:r>
              <a:rPr lang="en-US" sz="780" spc="94" kern="0" dirty="0">
                <a:solidFill>
                  <a:srgbClr val="4C5464"/>
                </a:solidFill>
                <a:latin typeface="Courier New" pitchFamily="34" charset="0"/>
                <a:ea typeface="Courier New" pitchFamily="34" charset="-122"/>
                <a:cs typeface="Courier New" pitchFamily="34" charset="-120"/>
              </a:rPr>
              <a:t>TANPA PASSWORD, PIN, GAJI, NIK, DATA PELANGGAN</a:t>
            </a:r>
            <a:endParaRPr lang="en-US" sz="780" dirty="0"/>
          </a:p>
        </p:txBody>
      </p:sp>
      <p:sp>
        <p:nvSpPr>
          <p:cNvPr id="10" name="Shape 8"/>
          <p:cNvSpPr/>
          <p:nvPr/>
        </p:nvSpPr>
        <p:spPr>
          <a:xfrm>
            <a:off x="2514600" y="3652662"/>
            <a:ext cx="7162770" cy="426750"/>
          </a:xfrm>
          <a:prstGeom prst="roundRect">
            <a:avLst>
              <a:gd name="adj" fmla="val 21427"/>
            </a:avLst>
          </a:prstGeom>
          <a:solidFill>
            <a:srgbClr val="2A201B"/>
          </a:solidFill>
          <a:ln w="7620">
            <a:solidFill>
              <a:srgbClr val="5B4333"/>
            </a:solidFill>
            <a:prstDash val="solid"/>
          </a:ln>
        </p:spPr>
      </p:sp>
      <p:sp>
        <p:nvSpPr>
          <p:cNvPr id="11" name="Shape 9"/>
          <p:cNvSpPr/>
          <p:nvPr/>
        </p:nvSpPr>
        <p:spPr>
          <a:xfrm>
            <a:off x="2514600" y="3693810"/>
            <a:ext cx="15270" cy="344454"/>
          </a:xfrm>
          <a:prstGeom prst="rect">
            <a:avLst/>
          </a:prstGeom>
          <a:solidFill>
            <a:srgbClr val="FFB27A"/>
          </a:solidFill>
          <a:ln/>
        </p:spPr>
      </p:sp>
      <p:sp>
        <p:nvSpPr>
          <p:cNvPr id="12" name="Text 10"/>
          <p:cNvSpPr txBox="1"/>
          <p:nvPr/>
        </p:nvSpPr>
        <p:spPr>
          <a:xfrm>
            <a:off x="2697480" y="3815700"/>
            <a:ext cx="310987" cy="137160"/>
          </a:xfrm>
          <a:prstGeom prst="rect">
            <a:avLst/>
          </a:prstGeom>
          <a:noFill/>
          <a:ln/>
        </p:spPr>
        <p:txBody>
          <a:bodyPr wrap="square" lIns="0" tIns="0" rIns="0" bIns="0" rtlCol="0" anchor="t"/>
          <a:lstStyle/>
          <a:p>
            <a:pPr algn="l" indent="0" marL="0">
              <a:lnSpc>
                <a:spcPts val="936"/>
              </a:lnSpc>
              <a:buNone/>
            </a:pPr>
            <a:r>
              <a:rPr lang="en-US" sz="720" spc="115" kern="0" dirty="0">
                <a:solidFill>
                  <a:srgbClr val="4C5464"/>
                </a:solidFill>
                <a:latin typeface="Courier New" pitchFamily="34" charset="0"/>
                <a:ea typeface="Courier New" pitchFamily="34" charset="-122"/>
                <a:cs typeface="Courier New" pitchFamily="34" charset="-120"/>
              </a:rPr>
              <a:t>02</a:t>
            </a:r>
            <a:endParaRPr lang="en-US" sz="720" dirty="0"/>
          </a:p>
        </p:txBody>
      </p:sp>
      <p:sp>
        <p:nvSpPr>
          <p:cNvPr id="13" name="Text 11"/>
          <p:cNvSpPr txBox="1"/>
          <p:nvPr/>
        </p:nvSpPr>
        <p:spPr>
          <a:xfrm>
            <a:off x="2988899" y="3766962"/>
            <a:ext cx="4248760" cy="228600"/>
          </a:xfrm>
          <a:prstGeom prst="rect">
            <a:avLst/>
          </a:prstGeom>
          <a:noFill/>
          <a:ln/>
        </p:spPr>
        <p:txBody>
          <a:bodyPr wrap="square" lIns="0" tIns="0" rIns="0" bIns="0" rtlCol="0" anchor="t"/>
          <a:lstStyle/>
          <a:p>
            <a:pPr algn="l" indent="0" marL="0">
              <a:lnSpc>
                <a:spcPts val="1560"/>
              </a:lnSpc>
              <a:buNone/>
            </a:pPr>
            <a:r>
              <a:rPr lang="en-US" sz="1200" b="1" spc="12" kern="0" dirty="0">
                <a:solidFill>
                  <a:srgbClr val="FFB27A"/>
                </a:solidFill>
                <a:latin typeface="Arial" pitchFamily="34" charset="0"/>
                <a:ea typeface="Arial" pitchFamily="34" charset="-122"/>
                <a:cs typeface="Arial" pitchFamily="34" charset="-120"/>
              </a:rPr>
              <a:t>Baca sebelum menyetujui</a:t>
            </a:r>
            <a:endParaRPr lang="en-US" sz="1200" dirty="0"/>
          </a:p>
        </p:txBody>
      </p:sp>
      <p:sp>
        <p:nvSpPr>
          <p:cNvPr id="14" name="Text 12"/>
          <p:cNvSpPr txBox="1"/>
          <p:nvPr/>
        </p:nvSpPr>
        <p:spPr>
          <a:xfrm>
            <a:off x="7222937" y="3811951"/>
            <a:ext cx="2271552" cy="158466"/>
          </a:xfrm>
          <a:prstGeom prst="rect">
            <a:avLst/>
          </a:prstGeom>
          <a:noFill/>
          <a:ln/>
        </p:spPr>
        <p:txBody>
          <a:bodyPr wrap="square" lIns="0" tIns="0" rIns="0" bIns="0" rtlCol="0" anchor="t"/>
          <a:lstStyle/>
          <a:p>
            <a:pPr algn="r" indent="0" marL="0">
              <a:lnSpc>
                <a:spcPts val="1092"/>
              </a:lnSpc>
              <a:buNone/>
            </a:pPr>
            <a:r>
              <a:rPr lang="en-US" sz="780" spc="94" kern="0" dirty="0">
                <a:solidFill>
                  <a:srgbClr val="4C5464"/>
                </a:solidFill>
                <a:latin typeface="Courier New" pitchFamily="34" charset="0"/>
                <a:ea typeface="Courier New" pitchFamily="34" charset="-122"/>
                <a:cs typeface="Courier New" pitchFamily="34" charset="-120"/>
              </a:rPr>
              <a:t>PERINTAH BERISIKO DI TAB CHAT</a:t>
            </a:r>
            <a:endParaRPr lang="en-US" sz="780" dirty="0"/>
          </a:p>
        </p:txBody>
      </p:sp>
      <p:sp>
        <p:nvSpPr>
          <p:cNvPr id="15" name="Shape 13"/>
          <p:cNvSpPr/>
          <p:nvPr/>
        </p:nvSpPr>
        <p:spPr>
          <a:xfrm>
            <a:off x="2514600" y="4140312"/>
            <a:ext cx="7162770" cy="426750"/>
          </a:xfrm>
          <a:prstGeom prst="roundRect">
            <a:avLst>
              <a:gd name="adj" fmla="val 21427"/>
            </a:avLst>
          </a:prstGeom>
          <a:solidFill>
            <a:srgbClr val="2A201B"/>
          </a:solidFill>
          <a:ln w="7620">
            <a:solidFill>
              <a:srgbClr val="5B4333"/>
            </a:solidFill>
            <a:prstDash val="solid"/>
          </a:ln>
        </p:spPr>
      </p:sp>
      <p:sp>
        <p:nvSpPr>
          <p:cNvPr id="16" name="Shape 14"/>
          <p:cNvSpPr/>
          <p:nvPr/>
        </p:nvSpPr>
        <p:spPr>
          <a:xfrm>
            <a:off x="2514600" y="4181460"/>
            <a:ext cx="15270" cy="344454"/>
          </a:xfrm>
          <a:prstGeom prst="rect">
            <a:avLst/>
          </a:prstGeom>
          <a:solidFill>
            <a:srgbClr val="FFB27A"/>
          </a:solidFill>
          <a:ln/>
        </p:spPr>
      </p:sp>
      <p:sp>
        <p:nvSpPr>
          <p:cNvPr id="17" name="Text 15"/>
          <p:cNvSpPr txBox="1"/>
          <p:nvPr/>
        </p:nvSpPr>
        <p:spPr>
          <a:xfrm>
            <a:off x="2697480" y="4303441"/>
            <a:ext cx="310987" cy="137160"/>
          </a:xfrm>
          <a:prstGeom prst="rect">
            <a:avLst/>
          </a:prstGeom>
          <a:noFill/>
          <a:ln/>
        </p:spPr>
        <p:txBody>
          <a:bodyPr wrap="square" lIns="0" tIns="0" rIns="0" bIns="0" rtlCol="0" anchor="t"/>
          <a:lstStyle/>
          <a:p>
            <a:pPr algn="l" indent="0" marL="0">
              <a:lnSpc>
                <a:spcPts val="936"/>
              </a:lnSpc>
              <a:buNone/>
            </a:pPr>
            <a:r>
              <a:rPr lang="en-US" sz="720" spc="115" kern="0" dirty="0">
                <a:solidFill>
                  <a:srgbClr val="4C5464"/>
                </a:solidFill>
                <a:latin typeface="Courier New" pitchFamily="34" charset="0"/>
                <a:ea typeface="Courier New" pitchFamily="34" charset="-122"/>
                <a:cs typeface="Courier New" pitchFamily="34" charset="-120"/>
              </a:rPr>
              <a:t>03</a:t>
            </a:r>
            <a:endParaRPr lang="en-US" sz="720" dirty="0"/>
          </a:p>
        </p:txBody>
      </p:sp>
      <p:sp>
        <p:nvSpPr>
          <p:cNvPr id="18" name="Text 16"/>
          <p:cNvSpPr txBox="1"/>
          <p:nvPr/>
        </p:nvSpPr>
        <p:spPr>
          <a:xfrm>
            <a:off x="2988899" y="4254612"/>
            <a:ext cx="3628888" cy="228600"/>
          </a:xfrm>
          <a:prstGeom prst="rect">
            <a:avLst/>
          </a:prstGeom>
          <a:noFill/>
          <a:ln/>
        </p:spPr>
        <p:txBody>
          <a:bodyPr wrap="square" lIns="0" tIns="0" rIns="0" bIns="0" rtlCol="0" anchor="t"/>
          <a:lstStyle/>
          <a:p>
            <a:pPr algn="l" indent="0" marL="0">
              <a:lnSpc>
                <a:spcPts val="1560"/>
              </a:lnSpc>
              <a:buNone/>
            </a:pPr>
            <a:r>
              <a:rPr lang="en-US" sz="1200" b="1" spc="12" kern="0" dirty="0">
                <a:solidFill>
                  <a:srgbClr val="FFB27A"/>
                </a:solidFill>
                <a:latin typeface="Arial" pitchFamily="34" charset="0"/>
                <a:ea typeface="Arial" pitchFamily="34" charset="-122"/>
                <a:cs typeface="Arial" pitchFamily="34" charset="-120"/>
              </a:rPr>
              <a:t>Hasil AI = draf</a:t>
            </a:r>
            <a:endParaRPr lang="en-US" sz="1200" dirty="0"/>
          </a:p>
        </p:txBody>
      </p:sp>
      <p:sp>
        <p:nvSpPr>
          <p:cNvPr id="19" name="Text 17"/>
          <p:cNvSpPr txBox="1"/>
          <p:nvPr/>
        </p:nvSpPr>
        <p:spPr>
          <a:xfrm>
            <a:off x="6609100" y="4299600"/>
            <a:ext cx="2885389" cy="158466"/>
          </a:xfrm>
          <a:prstGeom prst="rect">
            <a:avLst/>
          </a:prstGeom>
          <a:noFill/>
          <a:ln/>
        </p:spPr>
        <p:txBody>
          <a:bodyPr wrap="square" lIns="0" tIns="0" rIns="0" bIns="0" rtlCol="0" anchor="t"/>
          <a:lstStyle/>
          <a:p>
            <a:pPr algn="r" indent="0" marL="0">
              <a:lnSpc>
                <a:spcPts val="1092"/>
              </a:lnSpc>
              <a:buNone/>
            </a:pPr>
            <a:r>
              <a:rPr lang="en-US" sz="780" spc="94" kern="0" dirty="0">
                <a:solidFill>
                  <a:srgbClr val="4C5464"/>
                </a:solidFill>
                <a:latin typeface="Courier New" pitchFamily="34" charset="0"/>
                <a:ea typeface="Courier New" pitchFamily="34" charset="-122"/>
                <a:cs typeface="Courier New" pitchFamily="34" charset="-120"/>
              </a:rPr>
              <a:t>PERIKSA SEBELUM DIKIRIM KE ORANG LAIN</a:t>
            </a:r>
            <a:endParaRPr lang="en-US" sz="780" dirty="0"/>
          </a:p>
        </p:txBody>
      </p:sp>
      <p:sp>
        <p:nvSpPr>
          <p:cNvPr id="20" name="Shape 18"/>
          <p:cNvSpPr/>
          <p:nvPr/>
        </p:nvSpPr>
        <p:spPr>
          <a:xfrm>
            <a:off x="2514600" y="4628053"/>
            <a:ext cx="7162770" cy="505938"/>
          </a:xfrm>
          <a:prstGeom prst="roundRect">
            <a:avLst>
              <a:gd name="adj" fmla="val 18073"/>
            </a:avLst>
          </a:prstGeom>
          <a:solidFill>
            <a:srgbClr val="181D2D"/>
          </a:solidFill>
          <a:ln w="7620">
            <a:solidFill>
              <a:srgbClr val="323C5E"/>
            </a:solidFill>
            <a:prstDash val="solid"/>
          </a:ln>
        </p:spPr>
      </p:sp>
      <p:sp>
        <p:nvSpPr>
          <p:cNvPr id="21" name="Shape 19"/>
          <p:cNvSpPr/>
          <p:nvPr/>
        </p:nvSpPr>
        <p:spPr>
          <a:xfrm>
            <a:off x="2514600" y="4669201"/>
            <a:ext cx="15270" cy="423642"/>
          </a:xfrm>
          <a:prstGeom prst="rect">
            <a:avLst/>
          </a:prstGeom>
          <a:solidFill>
            <a:srgbClr val="7F9CFF"/>
          </a:solidFill>
          <a:ln/>
        </p:spPr>
      </p:sp>
      <p:sp>
        <p:nvSpPr>
          <p:cNvPr id="22" name="Text 20"/>
          <p:cNvSpPr txBox="1"/>
          <p:nvPr/>
        </p:nvSpPr>
        <p:spPr>
          <a:xfrm>
            <a:off x="2697480" y="4830684"/>
            <a:ext cx="310987" cy="137160"/>
          </a:xfrm>
          <a:prstGeom prst="rect">
            <a:avLst/>
          </a:prstGeom>
          <a:noFill/>
          <a:ln/>
        </p:spPr>
        <p:txBody>
          <a:bodyPr wrap="square" lIns="0" tIns="0" rIns="0" bIns="0" rtlCol="0" anchor="t"/>
          <a:lstStyle/>
          <a:p>
            <a:pPr algn="l" indent="0" marL="0">
              <a:lnSpc>
                <a:spcPts val="936"/>
              </a:lnSpc>
              <a:buNone/>
            </a:pPr>
            <a:r>
              <a:rPr lang="en-US" sz="720" spc="115" kern="0" dirty="0">
                <a:solidFill>
                  <a:srgbClr val="4C5464"/>
                </a:solidFill>
                <a:latin typeface="Courier New" pitchFamily="34" charset="0"/>
                <a:ea typeface="Courier New" pitchFamily="34" charset="-122"/>
                <a:cs typeface="Courier New" pitchFamily="34" charset="-120"/>
              </a:rPr>
              <a:t>04</a:t>
            </a:r>
            <a:endParaRPr lang="en-US" sz="720" dirty="0"/>
          </a:p>
        </p:txBody>
      </p:sp>
      <p:sp>
        <p:nvSpPr>
          <p:cNvPr id="23" name="Text 21"/>
          <p:cNvSpPr txBox="1"/>
          <p:nvPr/>
        </p:nvSpPr>
        <p:spPr>
          <a:xfrm>
            <a:off x="2988899" y="4781946"/>
            <a:ext cx="2215683" cy="228600"/>
          </a:xfrm>
          <a:prstGeom prst="rect">
            <a:avLst/>
          </a:prstGeom>
          <a:noFill/>
          <a:ln/>
        </p:spPr>
        <p:txBody>
          <a:bodyPr wrap="square" lIns="0" tIns="0" rIns="0" bIns="0" rtlCol="0" anchor="t"/>
          <a:lstStyle/>
          <a:p>
            <a:pPr algn="l" indent="0" marL="0">
              <a:lnSpc>
                <a:spcPts val="1560"/>
              </a:lnSpc>
              <a:buNone/>
            </a:pPr>
            <a:r>
              <a:rPr lang="en-US" sz="1200" b="1" spc="12" kern="0" dirty="0">
                <a:solidFill>
                  <a:srgbClr val="7F9CFF"/>
                </a:solidFill>
                <a:latin typeface="Arial" pitchFamily="34" charset="0"/>
                <a:ea typeface="Arial" pitchFamily="34" charset="-122"/>
                <a:cs typeface="Arial" pitchFamily="34" charset="-120"/>
              </a:rPr>
              <a:t>Dashboard memegang .env</a:t>
            </a:r>
            <a:endParaRPr lang="en-US" sz="1200" dirty="0"/>
          </a:p>
        </p:txBody>
      </p:sp>
      <p:sp>
        <p:nvSpPr>
          <p:cNvPr id="24" name="Text 22"/>
          <p:cNvSpPr txBox="1"/>
          <p:nvPr/>
        </p:nvSpPr>
        <p:spPr>
          <a:xfrm>
            <a:off x="5209703" y="4757532"/>
            <a:ext cx="4284787" cy="297180"/>
          </a:xfrm>
          <a:prstGeom prst="rect">
            <a:avLst/>
          </a:prstGeom>
          <a:noFill/>
          <a:ln/>
        </p:spPr>
        <p:txBody>
          <a:bodyPr wrap="square" lIns="0" tIns="0" rIns="0" bIns="0" rtlCol="0" anchor="t"/>
          <a:lstStyle/>
          <a:p>
            <a:pPr algn="r" indent="0" marL="0">
              <a:lnSpc>
                <a:spcPts val="1092"/>
              </a:lnSpc>
              <a:buNone/>
            </a:pPr>
            <a:r>
              <a:rPr lang="en-US" sz="780" spc="94" kern="0" dirty="0">
                <a:solidFill>
                  <a:srgbClr val="4C5464"/>
                </a:solidFill>
                <a:latin typeface="Courier New" pitchFamily="34" charset="0"/>
                <a:ea typeface="Courier New" pitchFamily="34" charset="-122"/>
                <a:cs typeface="Courier New" pitchFamily="34" charset="-120"/>
              </a:rPr>
              <a:t>TOKEN &amp; API KEY — JANGAN BUKA DARI JARINGAN PUBLIK TANPA</a:t>
            </a:r>
            <a:br/>
            <a:r>
              <a:rPr lang="en-US" sz="780" spc="94" kern="0" dirty="0">
                <a:solidFill>
                  <a:srgbClr val="4C5464"/>
                </a:solidFill>
                <a:latin typeface="Courier New" pitchFamily="34" charset="0"/>
                <a:ea typeface="Courier New" pitchFamily="34" charset="-122"/>
                <a:cs typeface="Courier New" pitchFamily="34" charset="-120"/>
              </a:rPr>
              <a:t>LOGIN</a:t>
            </a:r>
            <a:endParaRPr lang="en-US" sz="780" dirty="0"/>
          </a:p>
        </p:txBody>
      </p:sp>
      <p:sp>
        <p:nvSpPr>
          <p:cNvPr id="25" name="Shape 23"/>
          <p:cNvSpPr/>
          <p:nvPr/>
        </p:nvSpPr>
        <p:spPr>
          <a:xfrm>
            <a:off x="2514600" y="5194981"/>
            <a:ext cx="7162770" cy="426750"/>
          </a:xfrm>
          <a:prstGeom prst="roundRect">
            <a:avLst>
              <a:gd name="adj" fmla="val 21427"/>
            </a:avLst>
          </a:prstGeom>
          <a:solidFill>
            <a:srgbClr val="181D2D"/>
          </a:solidFill>
          <a:ln w="7620">
            <a:solidFill>
              <a:srgbClr val="323C5E"/>
            </a:solidFill>
            <a:prstDash val="solid"/>
          </a:ln>
        </p:spPr>
      </p:sp>
      <p:sp>
        <p:nvSpPr>
          <p:cNvPr id="26" name="Shape 24"/>
          <p:cNvSpPr/>
          <p:nvPr/>
        </p:nvSpPr>
        <p:spPr>
          <a:xfrm>
            <a:off x="2514600" y="5236037"/>
            <a:ext cx="15270" cy="344454"/>
          </a:xfrm>
          <a:prstGeom prst="rect">
            <a:avLst/>
          </a:prstGeom>
          <a:solidFill>
            <a:srgbClr val="7F9CFF"/>
          </a:solidFill>
          <a:ln/>
        </p:spPr>
      </p:sp>
      <p:sp>
        <p:nvSpPr>
          <p:cNvPr id="27" name="Text 25"/>
          <p:cNvSpPr txBox="1"/>
          <p:nvPr/>
        </p:nvSpPr>
        <p:spPr>
          <a:xfrm>
            <a:off x="2697480" y="5358018"/>
            <a:ext cx="310987" cy="137160"/>
          </a:xfrm>
          <a:prstGeom prst="rect">
            <a:avLst/>
          </a:prstGeom>
          <a:noFill/>
          <a:ln/>
        </p:spPr>
        <p:txBody>
          <a:bodyPr wrap="square" lIns="0" tIns="0" rIns="0" bIns="0" rtlCol="0" anchor="t"/>
          <a:lstStyle/>
          <a:p>
            <a:pPr algn="l" indent="0" marL="0">
              <a:lnSpc>
                <a:spcPts val="936"/>
              </a:lnSpc>
              <a:buNone/>
            </a:pPr>
            <a:r>
              <a:rPr lang="en-US" sz="720" spc="115" kern="0" dirty="0">
                <a:solidFill>
                  <a:srgbClr val="4C5464"/>
                </a:solidFill>
                <a:latin typeface="Courier New" pitchFamily="34" charset="0"/>
                <a:ea typeface="Courier New" pitchFamily="34" charset="-122"/>
                <a:cs typeface="Courier New" pitchFamily="34" charset="-120"/>
              </a:rPr>
              <a:t>05</a:t>
            </a:r>
            <a:endParaRPr lang="en-US" sz="720" dirty="0"/>
          </a:p>
        </p:txBody>
      </p:sp>
      <p:sp>
        <p:nvSpPr>
          <p:cNvPr id="28" name="Text 26"/>
          <p:cNvSpPr txBox="1"/>
          <p:nvPr/>
        </p:nvSpPr>
        <p:spPr>
          <a:xfrm>
            <a:off x="2988899" y="5309281"/>
            <a:ext cx="2466503" cy="228600"/>
          </a:xfrm>
          <a:prstGeom prst="rect">
            <a:avLst/>
          </a:prstGeom>
          <a:noFill/>
          <a:ln/>
        </p:spPr>
        <p:txBody>
          <a:bodyPr wrap="square" lIns="0" tIns="0" rIns="0" bIns="0" rtlCol="0" anchor="t"/>
          <a:lstStyle/>
          <a:p>
            <a:pPr algn="l" indent="0" marL="0">
              <a:lnSpc>
                <a:spcPts val="1560"/>
              </a:lnSpc>
              <a:buNone/>
            </a:pPr>
            <a:r>
              <a:rPr lang="en-US" sz="1200" b="1" spc="12" kern="0" dirty="0">
                <a:solidFill>
                  <a:srgbClr val="7F9CFF"/>
                </a:solidFill>
                <a:latin typeface="Arial" pitchFamily="34" charset="0"/>
                <a:ea typeface="Arial" pitchFamily="34" charset="-122"/>
                <a:cs typeface="Arial" pitchFamily="34" charset="-120"/>
              </a:rPr>
              <a:t>Login wajib aktif</a:t>
            </a:r>
            <a:endParaRPr lang="en-US" sz="1200" dirty="0"/>
          </a:p>
        </p:txBody>
      </p:sp>
      <p:sp>
        <p:nvSpPr>
          <p:cNvPr id="29" name="Text 27"/>
          <p:cNvSpPr txBox="1"/>
          <p:nvPr/>
        </p:nvSpPr>
        <p:spPr>
          <a:xfrm>
            <a:off x="5458054" y="5354178"/>
            <a:ext cx="4036527" cy="158466"/>
          </a:xfrm>
          <a:prstGeom prst="rect">
            <a:avLst/>
          </a:prstGeom>
          <a:noFill/>
          <a:ln/>
        </p:spPr>
        <p:txBody>
          <a:bodyPr wrap="square" lIns="0" tIns="0" rIns="0" bIns="0" rtlCol="0" anchor="t"/>
          <a:lstStyle/>
          <a:p>
            <a:pPr algn="r" indent="0" marL="0">
              <a:lnSpc>
                <a:spcPts val="1092"/>
              </a:lnSpc>
              <a:buNone/>
            </a:pPr>
            <a:r>
              <a:rPr lang="en-US" sz="780" spc="94" kern="0" dirty="0">
                <a:solidFill>
                  <a:srgbClr val="4C5464"/>
                </a:solidFill>
                <a:latin typeface="Courier New" pitchFamily="34" charset="0"/>
                <a:ea typeface="Courier New" pitchFamily="34" charset="-122"/>
                <a:cs typeface="Courier New" pitchFamily="34" charset="-120"/>
              </a:rPr>
              <a:t>BEGITU DIAKSES LEWAT INTERNET, BUKAN HANYA 127.0.0.1</a:t>
            </a:r>
            <a:endParaRPr lang="en-US" sz="780" dirty="0"/>
          </a:p>
        </p:txBody>
      </p:sp>
      <p:sp>
        <p:nvSpPr>
          <p:cNvPr id="30" name="Text 28"/>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06 / 21</a:t>
            </a:r>
            <a:endParaRPr lang="en-US" sz="78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06</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Checkpoint Sesi 1</a:t>
            </a:r>
            <a:endParaRPr lang="en-US" sz="2592" dirty="0"/>
          </a:p>
        </p:txBody>
      </p:sp>
      <p:sp>
        <p:nvSpPr>
          <p:cNvPr id="5" name="Shape 3"/>
          <p:cNvSpPr/>
          <p:nvPr/>
        </p:nvSpPr>
        <p:spPr>
          <a:xfrm>
            <a:off x="731520" y="1577614"/>
            <a:ext cx="10728930" cy="754380"/>
          </a:xfrm>
          <a:prstGeom prst="roundRect">
            <a:avLst>
              <a:gd name="adj" fmla="val 12121"/>
            </a:avLst>
          </a:prstGeom>
          <a:solidFill>
            <a:srgbClr val="132420"/>
          </a:solidFill>
          <a:ln w="7620">
            <a:solidFill>
              <a:srgbClr val="1D1E21"/>
            </a:solidFill>
            <a:prstDash val="solid"/>
          </a:ln>
        </p:spPr>
      </p:sp>
      <p:sp>
        <p:nvSpPr>
          <p:cNvPr id="6" name="Shape 4"/>
          <p:cNvSpPr/>
          <p:nvPr/>
        </p:nvSpPr>
        <p:spPr>
          <a:xfrm>
            <a:off x="731520" y="1618762"/>
            <a:ext cx="15270" cy="672084"/>
          </a:xfrm>
          <a:prstGeom prst="rect">
            <a:avLst/>
          </a:prstGeom>
          <a:solidFill>
            <a:srgbClr val="62DFB0"/>
          </a:solidFill>
          <a:ln/>
        </p:spPr>
      </p:sp>
      <p:sp>
        <p:nvSpPr>
          <p:cNvPr id="7" name="Text 5"/>
          <p:cNvSpPr txBox="1"/>
          <p:nvPr/>
        </p:nvSpPr>
        <p:spPr>
          <a:xfrm>
            <a:off x="914400" y="1729953"/>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62DFB0"/>
                </a:solidFill>
                <a:latin typeface="Arial" pitchFamily="34" charset="0"/>
                <a:ea typeface="Arial" pitchFamily="34" charset="-122"/>
                <a:cs typeface="Arial" pitchFamily="34" charset="-120"/>
              </a:rPr>
              <a:t>CHECKPOINT</a:t>
            </a:r>
            <a:endParaRPr lang="en-US" sz="840" dirty="0"/>
          </a:p>
        </p:txBody>
      </p:sp>
      <p:sp>
        <p:nvSpPr>
          <p:cNvPr id="8" name="Shape 6"/>
          <p:cNvSpPr/>
          <p:nvPr/>
        </p:nvSpPr>
        <p:spPr>
          <a:xfrm>
            <a:off x="914400" y="2040484"/>
            <a:ext cx="106710" cy="106710"/>
          </a:xfrm>
          <a:prstGeom prst="roundRect">
            <a:avLst>
              <a:gd name="adj" fmla="val 21423"/>
            </a:avLst>
          </a:prstGeom>
          <a:ln w="11430">
            <a:solidFill>
              <a:srgbClr val="62DFB0"/>
            </a:solidFill>
            <a:prstDash val="solid"/>
          </a:ln>
        </p:spPr>
      </p:sp>
      <p:sp>
        <p:nvSpPr>
          <p:cNvPr id="9" name="Text 7"/>
          <p:cNvSpPr txBox="1"/>
          <p:nvPr/>
        </p:nvSpPr>
        <p:spPr>
          <a:xfrm>
            <a:off x="1112550" y="1980682"/>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Tulis satu tugas di pekerjaan Anda yang ingin diserahkan ke agent</a:t>
            </a:r>
            <a:endParaRPr lang="en-US" sz="1080" dirty="0"/>
          </a:p>
        </p:txBody>
      </p:sp>
      <p:sp>
        <p:nvSpPr>
          <p:cNvPr id="10" name="Text 8"/>
          <p:cNvSpPr txBox="1"/>
          <p:nvPr/>
        </p:nvSpPr>
        <p:spPr>
          <a:xfrm>
            <a:off x="731520" y="2575773"/>
            <a:ext cx="6029279" cy="553212"/>
          </a:xfrm>
          <a:prstGeom prst="rect">
            <a:avLst/>
          </a:prstGeom>
          <a:noFill/>
          <a:ln/>
        </p:spPr>
        <p:txBody>
          <a:bodyPr wrap="square" lIns="0" tIns="0" rIns="0" bIns="0" rtlCol="0" anchor="t"/>
          <a:lstStyle/>
          <a:p>
            <a:pPr algn="l" indent="0" marL="0">
              <a:lnSpc>
                <a:spcPts val="2046"/>
              </a:lnSpc>
              <a:buNone/>
            </a:pPr>
            <a:r>
              <a:rPr lang="en-US" sz="1320" dirty="0">
                <a:solidFill>
                  <a:srgbClr val="7B8494"/>
                </a:solidFill>
                <a:latin typeface="Arial" pitchFamily="34" charset="0"/>
                <a:ea typeface="Arial" pitchFamily="34" charset="-122"/>
                <a:cs typeface="Arial" pitchFamily="34" charset="-120"/>
              </a:rPr>
              <a:t>Simpan catatan ini. Tugas yang sama akan kita jadikan skill + jadwal di akhir </a:t>
            </a:r>
            <a:br/>
            <a:r>
              <a:rPr lang="en-US" sz="1320" dirty="0">
                <a:solidFill>
                  <a:srgbClr val="7B8494"/>
                </a:solidFill>
                <a:latin typeface="Arial" pitchFamily="34" charset="0"/>
                <a:ea typeface="Arial" pitchFamily="34" charset="-122"/>
                <a:cs typeface="Arial" pitchFamily="34" charset="-120"/>
              </a:rPr>
              <a:t>hari.</a:t>
            </a:r>
            <a:endParaRPr lang="en-US" sz="1320" dirty="0"/>
          </a:p>
        </p:txBody>
      </p:sp>
      <p:sp>
        <p:nvSpPr>
          <p:cNvPr id="11" name="Text 9"/>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06 / 21 · DETAIL</a:t>
            </a:r>
            <a:endParaRPr lang="en-US" sz="78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731520" y="1631472"/>
            <a:ext cx="198150" cy="0"/>
          </a:xfrm>
          <a:prstGeom prst="line">
            <a:avLst/>
          </a:prstGeom>
          <a:noFill/>
          <a:ln w="7620">
            <a:solidFill>
              <a:srgbClr val="323C5E"/>
            </a:solidFill>
            <a:prstDash val="solid"/>
          </a:ln>
        </p:spPr>
      </p:sp>
      <p:sp>
        <p:nvSpPr>
          <p:cNvPr id="3" name="Text 1"/>
          <p:cNvSpPr txBox="1"/>
          <p:nvPr/>
        </p:nvSpPr>
        <p:spPr>
          <a:xfrm>
            <a:off x="1021110" y="1560606"/>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SESI 2 · BUKA WEB DASHBOARD</a:t>
            </a:r>
            <a:endParaRPr lang="en-US" sz="900" dirty="0"/>
          </a:p>
        </p:txBody>
      </p:sp>
      <p:sp>
        <p:nvSpPr>
          <p:cNvPr id="4" name="Text 2"/>
          <p:cNvSpPr txBox="1"/>
          <p:nvPr/>
        </p:nvSpPr>
        <p:spPr>
          <a:xfrm>
            <a:off x="731520" y="1952976"/>
            <a:ext cx="7763256" cy="1414302"/>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Dipasang di mana saja. </a:t>
            </a:r>
            <a:br/>
            <a:r>
              <a:rPr lang="en-US" sz="4800" b="1" spc="-96" kern="0" dirty="0">
                <a:solidFill>
                  <a:srgbClr val="F4F6FA"/>
                </a:solidFill>
                <a:latin typeface="Arial" pitchFamily="34" charset="0"/>
                <a:ea typeface="Arial" pitchFamily="34" charset="-122"/>
                <a:cs typeface="Arial" pitchFamily="34" charset="-120"/>
              </a:rPr>
              <a:t>Hari ini: VPS.</a:t>
            </a:r>
            <a:endParaRPr lang="en-US" sz="4800" dirty="0"/>
          </a:p>
        </p:txBody>
      </p:sp>
      <p:sp>
        <p:nvSpPr>
          <p:cNvPr id="5" name="Text 3"/>
          <p:cNvSpPr txBox="1"/>
          <p:nvPr/>
        </p:nvSpPr>
        <p:spPr>
          <a:xfrm>
            <a:off x="731520" y="3489168"/>
            <a:ext cx="5146975" cy="165324"/>
          </a:xfrm>
          <a:prstGeom prst="rect">
            <a:avLst/>
          </a:prstGeom>
          <a:noFill/>
          <a:ln/>
        </p:spPr>
        <p:txBody>
          <a:bodyPr wrap="square" lIns="0" tIns="0" rIns="0" bIns="0" rtlCol="0" anchor="t"/>
          <a:lstStyle/>
          <a:p>
            <a:pPr algn="l" indent="0" marL="0">
              <a:lnSpc>
                <a:spcPts val="1134"/>
              </a:lnSpc>
              <a:buNone/>
            </a:pPr>
            <a:r>
              <a:rPr lang="en-US" sz="840" spc="168" kern="0" dirty="0">
                <a:solidFill>
                  <a:srgbClr val="7B8494"/>
                </a:solidFill>
                <a:latin typeface="Courier New" pitchFamily="34" charset="0"/>
                <a:ea typeface="Courier New" pitchFamily="34" charset="-122"/>
                <a:cs typeface="Courier New" pitchFamily="34" charset="-120"/>
              </a:rPr>
              <a:t>BISA DIPASANG DI</a:t>
            </a:r>
            <a:endParaRPr lang="en-US" sz="840" dirty="0"/>
          </a:p>
        </p:txBody>
      </p:sp>
      <p:sp>
        <p:nvSpPr>
          <p:cNvPr id="6" name="Shape 4"/>
          <p:cNvSpPr/>
          <p:nvPr/>
        </p:nvSpPr>
        <p:spPr>
          <a:xfrm>
            <a:off x="731520" y="3870838"/>
            <a:ext cx="38130" cy="38130"/>
          </a:xfrm>
          <a:prstGeom prst="ellipse">
            <a:avLst/>
          </a:prstGeom>
          <a:solidFill>
            <a:srgbClr val="2F3032"/>
          </a:solidFill>
          <a:ln/>
        </p:spPr>
      </p:sp>
      <p:sp>
        <p:nvSpPr>
          <p:cNvPr id="7" name="Text 5"/>
          <p:cNvSpPr txBox="1"/>
          <p:nvPr/>
        </p:nvSpPr>
        <p:spPr>
          <a:xfrm>
            <a:off x="861090" y="3785616"/>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Mac mini / komputer kantor yang menyala terus</a:t>
            </a:r>
            <a:endParaRPr lang="en-US" sz="1140" dirty="0"/>
          </a:p>
        </p:txBody>
      </p:sp>
      <p:sp>
        <p:nvSpPr>
          <p:cNvPr id="8" name="Shape 6"/>
          <p:cNvSpPr/>
          <p:nvPr/>
        </p:nvSpPr>
        <p:spPr>
          <a:xfrm>
            <a:off x="731520" y="4164909"/>
            <a:ext cx="38130" cy="38130"/>
          </a:xfrm>
          <a:prstGeom prst="ellipse">
            <a:avLst/>
          </a:prstGeom>
          <a:solidFill>
            <a:srgbClr val="2F3032"/>
          </a:solidFill>
          <a:ln/>
        </p:spPr>
      </p:sp>
      <p:sp>
        <p:nvSpPr>
          <p:cNvPr id="9" name="Text 7"/>
          <p:cNvSpPr txBox="1"/>
          <p:nvPr/>
        </p:nvSpPr>
        <p:spPr>
          <a:xfrm>
            <a:off x="861090" y="4079778"/>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Laptop — macOS, Windows, Linux, ada juga Hermes Desktop</a:t>
            </a:r>
            <a:endParaRPr lang="en-US" sz="1140" dirty="0"/>
          </a:p>
        </p:txBody>
      </p:sp>
      <p:sp>
        <p:nvSpPr>
          <p:cNvPr id="10" name="Shape 8"/>
          <p:cNvSpPr/>
          <p:nvPr/>
        </p:nvSpPr>
        <p:spPr>
          <a:xfrm>
            <a:off x="731520" y="4459072"/>
            <a:ext cx="38130" cy="38130"/>
          </a:xfrm>
          <a:prstGeom prst="ellipse">
            <a:avLst/>
          </a:prstGeom>
          <a:solidFill>
            <a:srgbClr val="2F3032"/>
          </a:solidFill>
          <a:ln/>
        </p:spPr>
      </p:sp>
      <p:sp>
        <p:nvSpPr>
          <p:cNvPr id="11" name="Text 9"/>
          <p:cNvSpPr txBox="1"/>
          <p:nvPr/>
        </p:nvSpPr>
        <p:spPr>
          <a:xfrm>
            <a:off x="861090" y="4373850"/>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Server kantor</a:t>
            </a:r>
            <a:endParaRPr lang="en-US" sz="1140" dirty="0"/>
          </a:p>
        </p:txBody>
      </p:sp>
      <p:sp>
        <p:nvSpPr>
          <p:cNvPr id="12" name="Shape 10"/>
          <p:cNvSpPr/>
          <p:nvPr/>
        </p:nvSpPr>
        <p:spPr>
          <a:xfrm>
            <a:off x="6092190" y="3489168"/>
            <a:ext cx="0" cy="1381476"/>
          </a:xfrm>
          <a:prstGeom prst="line">
            <a:avLst/>
          </a:prstGeom>
          <a:noFill/>
          <a:ln w="7620">
            <a:solidFill>
              <a:srgbClr val="2F3032"/>
            </a:solidFill>
            <a:prstDash val="solid"/>
          </a:ln>
        </p:spPr>
      </p:sp>
      <p:sp>
        <p:nvSpPr>
          <p:cNvPr id="13" name="Text 11"/>
          <p:cNvSpPr txBox="1"/>
          <p:nvPr/>
        </p:nvSpPr>
        <p:spPr>
          <a:xfrm>
            <a:off x="6404640" y="3489168"/>
            <a:ext cx="5146975" cy="165324"/>
          </a:xfrm>
          <a:prstGeom prst="rect">
            <a:avLst/>
          </a:prstGeom>
          <a:noFill/>
          <a:ln/>
        </p:spPr>
        <p:txBody>
          <a:bodyPr wrap="square" lIns="0" tIns="0" rIns="0" bIns="0" rtlCol="0" anchor="t"/>
          <a:lstStyle/>
          <a:p>
            <a:pPr algn="l" indent="0" marL="0">
              <a:lnSpc>
                <a:spcPts val="1134"/>
              </a:lnSpc>
              <a:buNone/>
            </a:pPr>
            <a:r>
              <a:rPr lang="en-US" sz="840" spc="168" kern="0" dirty="0">
                <a:solidFill>
                  <a:srgbClr val="62DFB0"/>
                </a:solidFill>
                <a:latin typeface="Courier New" pitchFamily="34" charset="0"/>
                <a:ea typeface="Courier New" pitchFamily="34" charset="-122"/>
                <a:cs typeface="Courier New" pitchFamily="34" charset="-120"/>
              </a:rPr>
              <a:t>HARI INI: VPS + HTTPS DARI PROVIDER</a:t>
            </a:r>
            <a:endParaRPr lang="en-US" sz="840" dirty="0"/>
          </a:p>
        </p:txBody>
      </p:sp>
      <p:sp>
        <p:nvSpPr>
          <p:cNvPr id="14" name="Shape 12"/>
          <p:cNvSpPr/>
          <p:nvPr/>
        </p:nvSpPr>
        <p:spPr>
          <a:xfrm>
            <a:off x="6404640" y="3870838"/>
            <a:ext cx="38130" cy="38130"/>
          </a:xfrm>
          <a:prstGeom prst="ellipse">
            <a:avLst/>
          </a:prstGeom>
          <a:solidFill>
            <a:srgbClr val="2F3032"/>
          </a:solidFill>
          <a:ln/>
        </p:spPr>
      </p:sp>
      <p:sp>
        <p:nvSpPr>
          <p:cNvPr id="15" name="Text 13"/>
          <p:cNvSpPr txBox="1"/>
          <p:nvPr/>
        </p:nvSpPr>
        <p:spPr>
          <a:xfrm>
            <a:off x="6534120" y="3785616"/>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Alamat https://…, lalu lintas terenkripsi</a:t>
            </a:r>
            <a:endParaRPr lang="en-US" sz="1140" dirty="0"/>
          </a:p>
        </p:txBody>
      </p:sp>
      <p:sp>
        <p:nvSpPr>
          <p:cNvPr id="16" name="Shape 14"/>
          <p:cNvSpPr/>
          <p:nvPr/>
        </p:nvSpPr>
        <p:spPr>
          <a:xfrm>
            <a:off x="6404640" y="4164909"/>
            <a:ext cx="38130" cy="38130"/>
          </a:xfrm>
          <a:prstGeom prst="ellipse">
            <a:avLst/>
          </a:prstGeom>
          <a:solidFill>
            <a:srgbClr val="2F3032"/>
          </a:solidFill>
          <a:ln/>
        </p:spPr>
      </p:sp>
      <p:sp>
        <p:nvSpPr>
          <p:cNvPr id="17" name="Text 15"/>
          <p:cNvSpPr txBox="1"/>
          <p:nvPr/>
        </p:nvSpPr>
        <p:spPr>
          <a:xfrm>
            <a:off x="6534120" y="4079778"/>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Dashboard bisa dibuka kapan saja, dari mana saja</a:t>
            </a:r>
            <a:endParaRPr lang="en-US" sz="1140" dirty="0"/>
          </a:p>
        </p:txBody>
      </p:sp>
      <p:sp>
        <p:nvSpPr>
          <p:cNvPr id="18" name="Shape 16"/>
          <p:cNvSpPr/>
          <p:nvPr/>
        </p:nvSpPr>
        <p:spPr>
          <a:xfrm>
            <a:off x="6404640" y="4459072"/>
            <a:ext cx="38130" cy="38130"/>
          </a:xfrm>
          <a:prstGeom prst="ellipse">
            <a:avLst/>
          </a:prstGeom>
          <a:solidFill>
            <a:srgbClr val="2F3032"/>
          </a:solidFill>
          <a:ln/>
        </p:spPr>
      </p:sp>
      <p:sp>
        <p:nvSpPr>
          <p:cNvPr id="19" name="Text 17"/>
          <p:cNvSpPr txBox="1"/>
          <p:nvPr/>
        </p:nvSpPr>
        <p:spPr>
          <a:xfrm>
            <a:off x="6534120" y="4373850"/>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Bot &amp; jadwal tetap jalan walau laptop ditutup</a:t>
            </a:r>
            <a:endParaRPr lang="en-US" sz="1140" dirty="0"/>
          </a:p>
        </p:txBody>
      </p:sp>
      <p:sp>
        <p:nvSpPr>
          <p:cNvPr id="20" name="Shape 18"/>
          <p:cNvSpPr/>
          <p:nvPr/>
        </p:nvSpPr>
        <p:spPr>
          <a:xfrm>
            <a:off x="6404640" y="4753234"/>
            <a:ext cx="38130" cy="38130"/>
          </a:xfrm>
          <a:prstGeom prst="ellipse">
            <a:avLst/>
          </a:prstGeom>
          <a:solidFill>
            <a:srgbClr val="2F3032"/>
          </a:solidFill>
          <a:ln/>
        </p:spPr>
      </p:sp>
      <p:sp>
        <p:nvSpPr>
          <p:cNvPr id="21" name="Text 19"/>
          <p:cNvSpPr txBox="1"/>
          <p:nvPr/>
        </p:nvSpPr>
        <p:spPr>
          <a:xfrm>
            <a:off x="6534120" y="4668012"/>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Semua peserta buka dashboard yang sama</a:t>
            </a:r>
            <a:endParaRPr lang="en-US" sz="1140" dirty="0"/>
          </a:p>
        </p:txBody>
      </p:sp>
      <p:sp>
        <p:nvSpPr>
          <p:cNvPr id="22" name="Text 20"/>
          <p:cNvSpPr txBox="1"/>
          <p:nvPr/>
        </p:nvSpPr>
        <p:spPr>
          <a:xfrm>
            <a:off x="731520" y="5114514"/>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Sudah dipasang panitia. Anda tidak perlu instal apa pun — cukup buka alamat HTTPS-nya.</a:t>
            </a:r>
            <a:endParaRPr lang="en-US" sz="960" dirty="0"/>
          </a:p>
        </p:txBody>
      </p:sp>
      <p:sp>
        <p:nvSpPr>
          <p:cNvPr id="23" name="Text 21"/>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07 / 21</a:t>
            </a:r>
            <a:endParaRPr lang="en-US" sz="78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731520" y="1425915"/>
            <a:ext cx="198150" cy="0"/>
          </a:xfrm>
          <a:prstGeom prst="line">
            <a:avLst/>
          </a:prstGeom>
          <a:noFill/>
          <a:ln w="7620">
            <a:solidFill>
              <a:srgbClr val="323C5E"/>
            </a:solidFill>
            <a:prstDash val="solid"/>
          </a:ln>
        </p:spPr>
      </p:sp>
      <p:sp>
        <p:nvSpPr>
          <p:cNvPr id="3" name="Text 1"/>
          <p:cNvSpPr txBox="1"/>
          <p:nvPr/>
        </p:nvSpPr>
        <p:spPr>
          <a:xfrm>
            <a:off x="1021110" y="1355049"/>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CUKUP TAHU · TIDAK DIPRAKTIKKAN HARI INI</a:t>
            </a:r>
            <a:endParaRPr lang="en-US" sz="900" dirty="0"/>
          </a:p>
        </p:txBody>
      </p:sp>
      <p:sp>
        <p:nvSpPr>
          <p:cNvPr id="4" name="Text 2"/>
          <p:cNvSpPr txBox="1"/>
          <p:nvPr/>
        </p:nvSpPr>
        <p:spPr>
          <a:xfrm>
            <a:off x="731520" y="1747418"/>
            <a:ext cx="7763256" cy="1414302"/>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Kalau nanti ingin pasang </a:t>
            </a:r>
            <a:br/>
            <a:r>
              <a:rPr lang="en-US" sz="4800" b="1" spc="-96" kern="0" dirty="0">
                <a:solidFill>
                  <a:srgbClr val="F4F6FA"/>
                </a:solidFill>
                <a:latin typeface="Arial" pitchFamily="34" charset="0"/>
                <a:ea typeface="Arial" pitchFamily="34" charset="-122"/>
                <a:cs typeface="Arial" pitchFamily="34" charset="-120"/>
              </a:rPr>
              <a:t>sendiri.</a:t>
            </a:r>
            <a:endParaRPr lang="en-US" sz="4800" dirty="0"/>
          </a:p>
        </p:txBody>
      </p:sp>
      <p:sp>
        <p:nvSpPr>
          <p:cNvPr id="5" name="Shape 3"/>
          <p:cNvSpPr/>
          <p:nvPr/>
        </p:nvSpPr>
        <p:spPr>
          <a:xfrm>
            <a:off x="731520" y="3283610"/>
            <a:ext cx="1861627" cy="305592"/>
          </a:xfrm>
          <a:prstGeom prst="roundRect">
            <a:avLst>
              <a:gd name="adj" fmla="val 19958"/>
            </a:avLst>
          </a:prstGeom>
          <a:solidFill>
            <a:srgbClr val="0E0F12"/>
          </a:solidFill>
          <a:ln w="7620">
            <a:solidFill>
              <a:srgbClr val="1D1E21"/>
            </a:solidFill>
            <a:prstDash val="solid"/>
          </a:ln>
        </p:spPr>
      </p:sp>
      <p:sp>
        <p:nvSpPr>
          <p:cNvPr id="6" name="Text 4"/>
          <p:cNvSpPr txBox="1"/>
          <p:nvPr/>
        </p:nvSpPr>
        <p:spPr>
          <a:xfrm>
            <a:off x="709940" y="3352190"/>
            <a:ext cx="1904787"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B9C0CD"/>
                </a:solidFill>
                <a:latin typeface="Courier New" pitchFamily="34" charset="0"/>
                <a:ea typeface="Courier New" pitchFamily="34" charset="-122"/>
                <a:cs typeface="Courier New" pitchFamily="34" charset="-120"/>
              </a:rPr>
              <a:t>1 · INSTAL HERMES</a:t>
            </a:r>
            <a:endParaRPr lang="en-US" sz="1020" dirty="0"/>
          </a:p>
        </p:txBody>
      </p:sp>
      <p:sp>
        <p:nvSpPr>
          <p:cNvPr id="7" name="Shape 5"/>
          <p:cNvSpPr/>
          <p:nvPr/>
        </p:nvSpPr>
        <p:spPr>
          <a:xfrm>
            <a:off x="2608417" y="3436407"/>
            <a:ext cx="221010" cy="0"/>
          </a:xfrm>
          <a:prstGeom prst="line">
            <a:avLst/>
          </a:prstGeom>
          <a:noFill/>
          <a:ln w="7620">
            <a:solidFill>
              <a:srgbClr val="2F3032"/>
            </a:solidFill>
            <a:prstDash val="solid"/>
            <a:tailEnd type="triangle"/>
          </a:ln>
        </p:spPr>
      </p:sp>
      <p:sp>
        <p:nvSpPr>
          <p:cNvPr id="8" name="Shape 6"/>
          <p:cNvSpPr/>
          <p:nvPr/>
        </p:nvSpPr>
        <p:spPr>
          <a:xfrm>
            <a:off x="2852288" y="3283610"/>
            <a:ext cx="2048439" cy="305592"/>
          </a:xfrm>
          <a:prstGeom prst="roundRect">
            <a:avLst>
              <a:gd name="adj" fmla="val 19958"/>
            </a:avLst>
          </a:prstGeom>
          <a:solidFill>
            <a:srgbClr val="0E0F12"/>
          </a:solidFill>
          <a:ln w="7620">
            <a:solidFill>
              <a:srgbClr val="1D1E21"/>
            </a:solidFill>
            <a:prstDash val="solid"/>
          </a:ln>
        </p:spPr>
      </p:sp>
      <p:sp>
        <p:nvSpPr>
          <p:cNvPr id="9" name="Text 7"/>
          <p:cNvSpPr txBox="1"/>
          <p:nvPr/>
        </p:nvSpPr>
        <p:spPr>
          <a:xfrm>
            <a:off x="2829245" y="3352190"/>
            <a:ext cx="2094342"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B9C0CD"/>
                </a:solidFill>
                <a:latin typeface="Courier New" pitchFamily="34" charset="0"/>
                <a:ea typeface="Courier New" pitchFamily="34" charset="-122"/>
                <a:cs typeface="Courier New" pitchFamily="34" charset="-120"/>
              </a:rPr>
              <a:t>2 · PAKET WEB + PTY</a:t>
            </a:r>
            <a:endParaRPr lang="en-US" sz="1020" dirty="0"/>
          </a:p>
        </p:txBody>
      </p:sp>
      <p:sp>
        <p:nvSpPr>
          <p:cNvPr id="10" name="Shape 8"/>
          <p:cNvSpPr/>
          <p:nvPr/>
        </p:nvSpPr>
        <p:spPr>
          <a:xfrm>
            <a:off x="4915906" y="3436407"/>
            <a:ext cx="221010" cy="0"/>
          </a:xfrm>
          <a:prstGeom prst="line">
            <a:avLst/>
          </a:prstGeom>
          <a:noFill/>
          <a:ln w="7620">
            <a:solidFill>
              <a:srgbClr val="2F3032"/>
            </a:solidFill>
            <a:prstDash val="solid"/>
            <a:tailEnd type="triangle"/>
          </a:ln>
        </p:spPr>
      </p:sp>
      <p:sp>
        <p:nvSpPr>
          <p:cNvPr id="11" name="Shape 9"/>
          <p:cNvSpPr/>
          <p:nvPr/>
        </p:nvSpPr>
        <p:spPr>
          <a:xfrm>
            <a:off x="5159685" y="3283610"/>
            <a:ext cx="2141799" cy="305592"/>
          </a:xfrm>
          <a:prstGeom prst="roundRect">
            <a:avLst>
              <a:gd name="adj" fmla="val 19958"/>
            </a:avLst>
          </a:prstGeom>
          <a:solidFill>
            <a:srgbClr val="181D2D"/>
          </a:solidFill>
          <a:ln w="7620">
            <a:solidFill>
              <a:srgbClr val="323C5E"/>
            </a:solidFill>
            <a:prstDash val="solid"/>
          </a:ln>
        </p:spPr>
      </p:sp>
      <p:sp>
        <p:nvSpPr>
          <p:cNvPr id="12" name="Text 10"/>
          <p:cNvSpPr txBox="1"/>
          <p:nvPr/>
        </p:nvSpPr>
        <p:spPr>
          <a:xfrm>
            <a:off x="5136002" y="3352190"/>
            <a:ext cx="2189165"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7F9CFF"/>
                </a:solidFill>
                <a:latin typeface="Courier New" pitchFamily="34" charset="0"/>
                <a:ea typeface="Courier New" pitchFamily="34" charset="-122"/>
                <a:cs typeface="Courier New" pitchFamily="34" charset="-120"/>
              </a:rPr>
              <a:t>3 · HERMES DASHBOARD</a:t>
            </a:r>
            <a:endParaRPr lang="en-US" sz="1020" dirty="0"/>
          </a:p>
        </p:txBody>
      </p:sp>
      <p:sp>
        <p:nvSpPr>
          <p:cNvPr id="13" name="Shape 11"/>
          <p:cNvSpPr/>
          <p:nvPr/>
        </p:nvSpPr>
        <p:spPr>
          <a:xfrm>
            <a:off x="731520" y="3833073"/>
            <a:ext cx="3474720" cy="1243218"/>
          </a:xfrm>
          <a:prstGeom prst="roundRect">
            <a:avLst>
              <a:gd name="adj" fmla="val 8583"/>
            </a:avLst>
          </a:prstGeom>
          <a:solidFill>
            <a:srgbClr val="151618"/>
          </a:solidFill>
          <a:ln w="7620">
            <a:solidFill>
              <a:srgbClr val="1D1E21"/>
            </a:solidFill>
            <a:prstDash val="solid"/>
          </a:ln>
        </p:spPr>
      </p:sp>
      <p:sp>
        <p:nvSpPr>
          <p:cNvPr id="14" name="Text 12"/>
          <p:cNvSpPr txBox="1"/>
          <p:nvPr/>
        </p:nvSpPr>
        <p:spPr>
          <a:xfrm>
            <a:off x="929670" y="4031132"/>
            <a:ext cx="3139867"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01</a:t>
            </a:r>
            <a:endParaRPr lang="en-US" sz="780" dirty="0"/>
          </a:p>
        </p:txBody>
      </p:sp>
      <p:sp>
        <p:nvSpPr>
          <p:cNvPr id="15" name="Text 13"/>
          <p:cNvSpPr txBox="1"/>
          <p:nvPr/>
        </p:nvSpPr>
        <p:spPr>
          <a:xfrm>
            <a:off x="929670" y="4236141"/>
            <a:ext cx="3170682"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HTTPS</a:t>
            </a:r>
            <a:endParaRPr lang="en-US" sz="1260" dirty="0"/>
          </a:p>
        </p:txBody>
      </p:sp>
      <p:sp>
        <p:nvSpPr>
          <p:cNvPr id="16" name="Text 14"/>
          <p:cNvSpPr txBox="1"/>
          <p:nvPr/>
        </p:nvSpPr>
        <p:spPr>
          <a:xfrm>
            <a:off x="929670" y="4512381"/>
            <a:ext cx="3170682" cy="39017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Di belakang reverse proxy / load balancer yang </a:t>
            </a:r>
            <a:br/>
            <a:r>
              <a:rPr lang="en-US" sz="960" dirty="0">
                <a:solidFill>
                  <a:srgbClr val="7B8494"/>
                </a:solidFill>
                <a:latin typeface="Arial" pitchFamily="34" charset="0"/>
                <a:ea typeface="Arial" pitchFamily="34" charset="-122"/>
                <a:cs typeface="Arial" pitchFamily="34" charset="-120"/>
              </a:rPr>
              <a:t>menerbitkan sertifikat TLS</a:t>
            </a:r>
            <a:endParaRPr lang="en-US" sz="960" dirty="0"/>
          </a:p>
        </p:txBody>
      </p:sp>
      <p:sp>
        <p:nvSpPr>
          <p:cNvPr id="17" name="Shape 15"/>
          <p:cNvSpPr/>
          <p:nvPr/>
        </p:nvSpPr>
        <p:spPr>
          <a:xfrm>
            <a:off x="4358670" y="3833073"/>
            <a:ext cx="3474720" cy="1243218"/>
          </a:xfrm>
          <a:prstGeom prst="roundRect">
            <a:avLst>
              <a:gd name="adj" fmla="val 8583"/>
            </a:avLst>
          </a:prstGeom>
          <a:solidFill>
            <a:srgbClr val="151618"/>
          </a:solidFill>
          <a:ln w="7620">
            <a:solidFill>
              <a:srgbClr val="1D1E21"/>
            </a:solidFill>
            <a:prstDash val="solid"/>
          </a:ln>
        </p:spPr>
      </p:sp>
      <p:sp>
        <p:nvSpPr>
          <p:cNvPr id="18" name="Text 16"/>
          <p:cNvSpPr txBox="1"/>
          <p:nvPr/>
        </p:nvSpPr>
        <p:spPr>
          <a:xfrm>
            <a:off x="4556730" y="4031132"/>
            <a:ext cx="3139867"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02</a:t>
            </a:r>
            <a:endParaRPr lang="en-US" sz="780" dirty="0"/>
          </a:p>
        </p:txBody>
      </p:sp>
      <p:sp>
        <p:nvSpPr>
          <p:cNvPr id="19" name="Text 17"/>
          <p:cNvSpPr txBox="1"/>
          <p:nvPr/>
        </p:nvSpPr>
        <p:spPr>
          <a:xfrm>
            <a:off x="4556730" y="4236141"/>
            <a:ext cx="3170682"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Login aktif</a:t>
            </a:r>
            <a:endParaRPr lang="en-US" sz="1260" dirty="0"/>
          </a:p>
        </p:txBody>
      </p:sp>
      <p:sp>
        <p:nvSpPr>
          <p:cNvPr id="20" name="Text 18"/>
          <p:cNvSpPr txBox="1"/>
          <p:nvPr/>
        </p:nvSpPr>
        <p:spPr>
          <a:xfrm>
            <a:off x="4556730" y="4512381"/>
            <a:ext cx="3170682" cy="39017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Username/password atau OAuth. Tanpa ini dashboard </a:t>
            </a:r>
            <a:br/>
            <a:r>
              <a:rPr lang="en-US" sz="960" dirty="0">
                <a:solidFill>
                  <a:srgbClr val="7B8494"/>
                </a:solidFill>
                <a:latin typeface="Arial" pitchFamily="34" charset="0"/>
                <a:ea typeface="Arial" pitchFamily="34" charset="-122"/>
                <a:cs typeface="Arial" pitchFamily="34" charset="-120"/>
              </a:rPr>
              <a:t>menolak menyala di alamat publik</a:t>
            </a:r>
            <a:endParaRPr lang="en-US" sz="960" dirty="0"/>
          </a:p>
        </p:txBody>
      </p:sp>
      <p:sp>
        <p:nvSpPr>
          <p:cNvPr id="21" name="Shape 19"/>
          <p:cNvSpPr/>
          <p:nvPr/>
        </p:nvSpPr>
        <p:spPr>
          <a:xfrm>
            <a:off x="7985730" y="3833073"/>
            <a:ext cx="3474720" cy="1243218"/>
          </a:xfrm>
          <a:prstGeom prst="roundRect">
            <a:avLst>
              <a:gd name="adj" fmla="val 8583"/>
            </a:avLst>
          </a:prstGeom>
          <a:solidFill>
            <a:srgbClr val="151618"/>
          </a:solidFill>
          <a:ln w="7620">
            <a:solidFill>
              <a:srgbClr val="1D1E21"/>
            </a:solidFill>
            <a:prstDash val="solid"/>
          </a:ln>
        </p:spPr>
      </p:sp>
      <p:sp>
        <p:nvSpPr>
          <p:cNvPr id="22" name="Text 20"/>
          <p:cNvSpPr txBox="1"/>
          <p:nvPr/>
        </p:nvSpPr>
        <p:spPr>
          <a:xfrm>
            <a:off x="8183880" y="4031132"/>
            <a:ext cx="3139867"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03</a:t>
            </a:r>
            <a:endParaRPr lang="en-US" sz="780" dirty="0"/>
          </a:p>
        </p:txBody>
      </p:sp>
      <p:sp>
        <p:nvSpPr>
          <p:cNvPr id="23" name="Text 21"/>
          <p:cNvSpPr txBox="1"/>
          <p:nvPr/>
        </p:nvSpPr>
        <p:spPr>
          <a:xfrm>
            <a:off x="8183880" y="4236141"/>
            <a:ext cx="3170682"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Alamat publik terdaftar</a:t>
            </a:r>
            <a:endParaRPr lang="en-US" sz="1260" dirty="0"/>
          </a:p>
        </p:txBody>
      </p:sp>
      <p:sp>
        <p:nvSpPr>
          <p:cNvPr id="24" name="Text 22"/>
          <p:cNvSpPr txBox="1"/>
          <p:nvPr/>
        </p:nvSpPr>
        <p:spPr>
          <a:xfrm>
            <a:off x="8183880" y="4512381"/>
            <a:ext cx="3170682" cy="39017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dashboard.public_url — supaya callback OAuth &amp; cookie </a:t>
            </a:r>
            <a:br/>
            <a:r>
              <a:rPr lang="en-US" sz="960" dirty="0">
                <a:solidFill>
                  <a:srgbClr val="7B8494"/>
                </a:solidFill>
                <a:latin typeface="Arial" pitchFamily="34" charset="0"/>
                <a:ea typeface="Arial" pitchFamily="34" charset="-122"/>
                <a:cs typeface="Arial" pitchFamily="34" charset="-120"/>
              </a:rPr>
              <a:t>sesi cocok</a:t>
            </a:r>
            <a:endParaRPr lang="en-US" sz="960" dirty="0"/>
          </a:p>
        </p:txBody>
      </p:sp>
      <p:sp>
        <p:nvSpPr>
          <p:cNvPr id="25" name="Text 23"/>
          <p:cNvSpPr txBox="1"/>
          <p:nvPr/>
        </p:nvSpPr>
        <p:spPr>
          <a:xfrm>
            <a:off x="731520" y="5320071"/>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Provider VPS pelatihan sudah menyiapkan ketiganya untuk kita.</a:t>
            </a:r>
            <a:endParaRPr lang="en-US" sz="960" dirty="0"/>
          </a:p>
        </p:txBody>
      </p:sp>
      <p:sp>
        <p:nvSpPr>
          <p:cNvPr id="26" name="Text 24"/>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08 / 21</a:t>
            </a:r>
            <a:endParaRPr lang="en-US" sz="78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08</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Instal manual — referensi</a:t>
            </a:r>
            <a:endParaRPr lang="en-US" sz="2592" dirty="0"/>
          </a:p>
        </p:txBody>
      </p:sp>
      <p:sp>
        <p:nvSpPr>
          <p:cNvPr id="5" name="Text 3"/>
          <p:cNvSpPr txBox="1"/>
          <p:nvPr/>
        </p:nvSpPr>
        <p:spPr>
          <a:xfrm>
            <a:off x="731520" y="1577614"/>
            <a:ext cx="5307635" cy="258135"/>
          </a:xfrm>
          <a:prstGeom prst="rect">
            <a:avLst/>
          </a:prstGeom>
          <a:noFill/>
          <a:ln/>
        </p:spPr>
        <p:txBody>
          <a:bodyPr wrap="square" lIns="0" tIns="0" rIns="0" bIns="0" rtlCol="0" anchor="t"/>
          <a:lstStyle/>
          <a:p>
            <a:pPr algn="l" indent="0" marL="0">
              <a:lnSpc>
                <a:spcPts val="1800"/>
              </a:lnSpc>
              <a:buNone/>
            </a:pPr>
            <a:r>
              <a:rPr lang="en-US" sz="1162" dirty="0">
                <a:solidFill>
                  <a:srgbClr val="7B8494"/>
                </a:solidFill>
                <a:latin typeface="Arial" pitchFamily="34" charset="0"/>
                <a:ea typeface="Arial" pitchFamily="34" charset="-122"/>
                <a:cs typeface="Arial" pitchFamily="34" charset="-120"/>
              </a:rPr>
              <a:t>Bukan langkah hari ini. Simpan untuk dipasang di komputer atau VPS kantor.</a:t>
            </a:r>
            <a:endParaRPr lang="en-US" sz="1162" dirty="0"/>
          </a:p>
        </p:txBody>
      </p:sp>
      <p:sp>
        <p:nvSpPr>
          <p:cNvPr id="6" name="Shape 4"/>
          <p:cNvSpPr/>
          <p:nvPr/>
        </p:nvSpPr>
        <p:spPr>
          <a:xfrm>
            <a:off x="731520" y="2020824"/>
            <a:ext cx="10728930" cy="591434"/>
          </a:xfrm>
          <a:prstGeom prst="roundRect">
            <a:avLst>
              <a:gd name="adj" fmla="val 13605"/>
            </a:avLst>
          </a:prstGeom>
          <a:solidFill>
            <a:srgbClr val="06070A"/>
          </a:solidFill>
          <a:ln w="7620">
            <a:solidFill>
              <a:srgbClr val="1D1E21"/>
            </a:solidFill>
            <a:prstDash val="solid"/>
          </a:ln>
        </p:spPr>
      </p:sp>
      <p:sp>
        <p:nvSpPr>
          <p:cNvPr id="7" name="Shape 5"/>
          <p:cNvSpPr/>
          <p:nvPr/>
        </p:nvSpPr>
        <p:spPr>
          <a:xfrm>
            <a:off x="739110" y="2028414"/>
            <a:ext cx="10713750" cy="235092"/>
          </a:xfrm>
          <a:prstGeom prst="roundRect">
            <a:avLst>
              <a:gd name="adj" fmla="val 31389"/>
            </a:avLst>
          </a:prstGeom>
          <a:solidFill>
            <a:srgbClr val="0E0F12"/>
          </a:solidFill>
          <a:ln/>
        </p:spPr>
      </p:sp>
      <p:sp>
        <p:nvSpPr>
          <p:cNvPr id="8" name="Shape 6"/>
          <p:cNvSpPr/>
          <p:nvPr/>
        </p:nvSpPr>
        <p:spPr>
          <a:xfrm>
            <a:off x="739110" y="2142165"/>
            <a:ext cx="10713750" cy="121341"/>
          </a:xfrm>
          <a:prstGeom prst="rect">
            <a:avLst/>
          </a:prstGeom>
          <a:solidFill>
            <a:srgbClr val="0E0F12"/>
          </a:solidFill>
          <a:ln/>
        </p:spPr>
      </p:sp>
      <p:sp>
        <p:nvSpPr>
          <p:cNvPr id="9" name="Shape 7"/>
          <p:cNvSpPr/>
          <p:nvPr/>
        </p:nvSpPr>
        <p:spPr>
          <a:xfrm>
            <a:off x="731520" y="2263597"/>
            <a:ext cx="10728930" cy="0"/>
          </a:xfrm>
          <a:prstGeom prst="line">
            <a:avLst/>
          </a:prstGeom>
          <a:noFill/>
          <a:ln w="7620">
            <a:solidFill>
              <a:srgbClr val="1D1E21"/>
            </a:solidFill>
            <a:prstDash val="solid"/>
          </a:ln>
        </p:spPr>
      </p:sp>
      <p:sp>
        <p:nvSpPr>
          <p:cNvPr id="10" name="Text 8"/>
          <p:cNvSpPr txBox="1"/>
          <p:nvPr/>
        </p:nvSpPr>
        <p:spPr>
          <a:xfrm>
            <a:off x="825429" y="2081174"/>
            <a:ext cx="1828983" cy="139446"/>
          </a:xfrm>
          <a:prstGeom prst="rect">
            <a:avLst/>
          </a:prstGeom>
          <a:noFill/>
          <a:ln/>
        </p:spPr>
        <p:txBody>
          <a:bodyPr wrap="square" lIns="0" tIns="0" rIns="0" bIns="0" rtlCol="0" anchor="t"/>
          <a:lstStyle/>
          <a:p>
            <a:pPr algn="l" indent="0" marL="0">
              <a:lnSpc>
                <a:spcPts val="961"/>
              </a:lnSpc>
              <a:buNone/>
            </a:pPr>
            <a:r>
              <a:rPr lang="en-US" sz="686" dirty="0">
                <a:solidFill>
                  <a:srgbClr val="B9C0CD"/>
                </a:solidFill>
                <a:latin typeface="Courier New" pitchFamily="34" charset="0"/>
                <a:ea typeface="Courier New" pitchFamily="34" charset="-122"/>
                <a:cs typeface="Courier New" pitchFamily="34" charset="-120"/>
              </a:rPr>
              <a:t>1. Instal Hermes (skrip resmi)</a:t>
            </a:r>
            <a:endParaRPr lang="en-US" sz="686" dirty="0"/>
          </a:p>
        </p:txBody>
      </p:sp>
      <p:sp>
        <p:nvSpPr>
          <p:cNvPr id="11" name="Shape 9"/>
          <p:cNvSpPr/>
          <p:nvPr/>
        </p:nvSpPr>
        <p:spPr>
          <a:xfrm>
            <a:off x="2569098" y="2080809"/>
            <a:ext cx="341071" cy="122712"/>
          </a:xfrm>
          <a:prstGeom prst="roundRect">
            <a:avLst>
              <a:gd name="adj" fmla="val 50000"/>
            </a:avLst>
          </a:prstGeom>
          <a:solidFill>
            <a:srgbClr val="181D2D"/>
          </a:solidFill>
          <a:ln/>
        </p:spPr>
      </p:sp>
      <p:sp>
        <p:nvSpPr>
          <p:cNvPr id="12" name="Text 10"/>
          <p:cNvSpPr txBox="1"/>
          <p:nvPr/>
        </p:nvSpPr>
        <p:spPr>
          <a:xfrm>
            <a:off x="2558948" y="2094250"/>
            <a:ext cx="361371" cy="110642"/>
          </a:xfrm>
          <a:prstGeom prst="rect">
            <a:avLst/>
          </a:prstGeom>
          <a:noFill/>
          <a:ln/>
        </p:spPr>
        <p:txBody>
          <a:bodyPr wrap="square" lIns="0" tIns="0" rIns="0" bIns="0" rtlCol="0" anchor="t"/>
          <a:lstStyle/>
          <a:p>
            <a:pPr algn="ctr" indent="0" marL="0">
              <a:lnSpc>
                <a:spcPts val="755"/>
              </a:lnSpc>
              <a:buNone/>
            </a:pPr>
            <a:r>
              <a:rPr lang="en-US" sz="581" spc="46" kern="0" dirty="0">
                <a:solidFill>
                  <a:srgbClr val="7F9CFF"/>
                </a:solidFill>
                <a:latin typeface="Courier New" pitchFamily="34" charset="0"/>
                <a:ea typeface="Courier New" pitchFamily="34" charset="-122"/>
                <a:cs typeface="Courier New" pitchFamily="34" charset="-120"/>
              </a:rPr>
              <a:t>BASH</a:t>
            </a:r>
            <a:endParaRPr lang="en-US" sz="581" dirty="0"/>
          </a:p>
        </p:txBody>
      </p:sp>
      <p:sp>
        <p:nvSpPr>
          <p:cNvPr id="13" name="Text 11"/>
          <p:cNvSpPr txBox="1"/>
          <p:nvPr/>
        </p:nvSpPr>
        <p:spPr>
          <a:xfrm>
            <a:off x="838779" y="2357415"/>
            <a:ext cx="10514411" cy="181051"/>
          </a:xfrm>
          <a:prstGeom prst="rect">
            <a:avLst/>
          </a:prstGeom>
          <a:noFill/>
          <a:ln/>
        </p:spPr>
        <p:txBody>
          <a:bodyPr wrap="square" lIns="0" tIns="0" rIns="0" bIns="0" rtlCol="0" anchor="t"/>
          <a:lstStyle/>
          <a:p>
            <a:pPr indent="0" marL="0">
              <a:lnSpc>
                <a:spcPts val="1267"/>
              </a:lnSpc>
              <a:buNone/>
            </a:pPr>
            <a:r>
              <a:rPr lang="en-US" sz="792" dirty="0">
                <a:solidFill>
                  <a:srgbClr val="B9C0CD"/>
                </a:solidFill>
                <a:latin typeface="Courier New" pitchFamily="34" charset="0"/>
                <a:ea typeface="Courier New" pitchFamily="34" charset="-122"/>
                <a:cs typeface="Courier New" pitchFamily="34" charset="-120"/>
              </a:rPr>
              <a:t>curl -fsSL https://hermes-agent.nousresearch.com/install.sh | bash</a:t>
            </a:r>
            <a:endParaRPr lang="en-US" sz="792" dirty="0"/>
          </a:p>
        </p:txBody>
      </p:sp>
      <p:sp>
        <p:nvSpPr>
          <p:cNvPr id="14" name="Shape 12"/>
          <p:cNvSpPr/>
          <p:nvPr/>
        </p:nvSpPr>
        <p:spPr>
          <a:xfrm>
            <a:off x="731520" y="2826868"/>
            <a:ext cx="10728930" cy="591434"/>
          </a:xfrm>
          <a:prstGeom prst="roundRect">
            <a:avLst>
              <a:gd name="adj" fmla="val 13605"/>
            </a:avLst>
          </a:prstGeom>
          <a:solidFill>
            <a:srgbClr val="06070A"/>
          </a:solidFill>
          <a:ln w="7620">
            <a:solidFill>
              <a:srgbClr val="1D1E21"/>
            </a:solidFill>
            <a:prstDash val="solid"/>
          </a:ln>
        </p:spPr>
      </p:sp>
      <p:sp>
        <p:nvSpPr>
          <p:cNvPr id="15" name="Shape 13"/>
          <p:cNvSpPr/>
          <p:nvPr/>
        </p:nvSpPr>
        <p:spPr>
          <a:xfrm>
            <a:off x="739110" y="2834457"/>
            <a:ext cx="10713750" cy="235092"/>
          </a:xfrm>
          <a:prstGeom prst="roundRect">
            <a:avLst>
              <a:gd name="adj" fmla="val 31389"/>
            </a:avLst>
          </a:prstGeom>
          <a:solidFill>
            <a:srgbClr val="0E0F12"/>
          </a:solidFill>
          <a:ln/>
        </p:spPr>
      </p:sp>
      <p:sp>
        <p:nvSpPr>
          <p:cNvPr id="16" name="Shape 14"/>
          <p:cNvSpPr/>
          <p:nvPr/>
        </p:nvSpPr>
        <p:spPr>
          <a:xfrm>
            <a:off x="739110" y="2948208"/>
            <a:ext cx="10713750" cy="121341"/>
          </a:xfrm>
          <a:prstGeom prst="rect">
            <a:avLst/>
          </a:prstGeom>
          <a:solidFill>
            <a:srgbClr val="0E0F12"/>
          </a:solidFill>
          <a:ln/>
        </p:spPr>
      </p:sp>
      <p:sp>
        <p:nvSpPr>
          <p:cNvPr id="17" name="Shape 15"/>
          <p:cNvSpPr/>
          <p:nvPr/>
        </p:nvSpPr>
        <p:spPr>
          <a:xfrm>
            <a:off x="731520" y="3069549"/>
            <a:ext cx="10728930" cy="0"/>
          </a:xfrm>
          <a:prstGeom prst="line">
            <a:avLst/>
          </a:prstGeom>
          <a:noFill/>
          <a:ln w="7620">
            <a:solidFill>
              <a:srgbClr val="1D1E21"/>
            </a:solidFill>
            <a:prstDash val="solid"/>
          </a:ln>
        </p:spPr>
      </p:sp>
      <p:sp>
        <p:nvSpPr>
          <p:cNvPr id="18" name="Text 16"/>
          <p:cNvSpPr txBox="1"/>
          <p:nvPr/>
        </p:nvSpPr>
        <p:spPr>
          <a:xfrm>
            <a:off x="825429" y="2887218"/>
            <a:ext cx="1770644" cy="139446"/>
          </a:xfrm>
          <a:prstGeom prst="rect">
            <a:avLst/>
          </a:prstGeom>
          <a:noFill/>
          <a:ln/>
        </p:spPr>
        <p:txBody>
          <a:bodyPr wrap="square" lIns="0" tIns="0" rIns="0" bIns="0" rtlCol="0" anchor="t"/>
          <a:lstStyle/>
          <a:p>
            <a:pPr algn="l" indent="0" marL="0">
              <a:lnSpc>
                <a:spcPts val="961"/>
              </a:lnSpc>
              <a:buNone/>
            </a:pPr>
            <a:r>
              <a:rPr lang="en-US" sz="686" dirty="0">
                <a:solidFill>
                  <a:srgbClr val="B9C0CD"/>
                </a:solidFill>
                <a:latin typeface="Courier New" pitchFamily="34" charset="0"/>
                <a:ea typeface="Courier New" pitchFamily="34" charset="-122"/>
                <a:cs typeface="Courier New" pitchFamily="34" charset="-120"/>
              </a:rPr>
              <a:t>2. Paket dashboard + tab chat</a:t>
            </a:r>
            <a:endParaRPr lang="en-US" sz="686" dirty="0"/>
          </a:p>
        </p:txBody>
      </p:sp>
      <p:sp>
        <p:nvSpPr>
          <p:cNvPr id="19" name="Shape 17"/>
          <p:cNvSpPr/>
          <p:nvPr/>
        </p:nvSpPr>
        <p:spPr>
          <a:xfrm>
            <a:off x="2513686" y="2886852"/>
            <a:ext cx="341071" cy="122712"/>
          </a:xfrm>
          <a:prstGeom prst="roundRect">
            <a:avLst>
              <a:gd name="adj" fmla="val 50000"/>
            </a:avLst>
          </a:prstGeom>
          <a:solidFill>
            <a:srgbClr val="181D2D"/>
          </a:solidFill>
          <a:ln/>
        </p:spPr>
      </p:sp>
      <p:sp>
        <p:nvSpPr>
          <p:cNvPr id="20" name="Text 18"/>
          <p:cNvSpPr txBox="1"/>
          <p:nvPr/>
        </p:nvSpPr>
        <p:spPr>
          <a:xfrm>
            <a:off x="2503536" y="2900294"/>
            <a:ext cx="361371" cy="110642"/>
          </a:xfrm>
          <a:prstGeom prst="rect">
            <a:avLst/>
          </a:prstGeom>
          <a:noFill/>
          <a:ln/>
        </p:spPr>
        <p:txBody>
          <a:bodyPr wrap="square" lIns="0" tIns="0" rIns="0" bIns="0" rtlCol="0" anchor="t"/>
          <a:lstStyle/>
          <a:p>
            <a:pPr algn="ctr" indent="0" marL="0">
              <a:lnSpc>
                <a:spcPts val="755"/>
              </a:lnSpc>
              <a:buNone/>
            </a:pPr>
            <a:r>
              <a:rPr lang="en-US" sz="581" spc="46" kern="0" dirty="0">
                <a:solidFill>
                  <a:srgbClr val="7F9CFF"/>
                </a:solidFill>
                <a:latin typeface="Courier New" pitchFamily="34" charset="0"/>
                <a:ea typeface="Courier New" pitchFamily="34" charset="-122"/>
                <a:cs typeface="Courier New" pitchFamily="34" charset="-120"/>
              </a:rPr>
              <a:t>BASH</a:t>
            </a:r>
            <a:endParaRPr lang="en-US" sz="581" dirty="0"/>
          </a:p>
        </p:txBody>
      </p:sp>
      <p:sp>
        <p:nvSpPr>
          <p:cNvPr id="21" name="Text 19"/>
          <p:cNvSpPr txBox="1"/>
          <p:nvPr/>
        </p:nvSpPr>
        <p:spPr>
          <a:xfrm>
            <a:off x="838779" y="3163458"/>
            <a:ext cx="10514411" cy="181051"/>
          </a:xfrm>
          <a:prstGeom prst="rect">
            <a:avLst/>
          </a:prstGeom>
          <a:noFill/>
          <a:ln/>
        </p:spPr>
        <p:txBody>
          <a:bodyPr wrap="square" lIns="0" tIns="0" rIns="0" bIns="0" rtlCol="0" anchor="t"/>
          <a:lstStyle/>
          <a:p>
            <a:pPr indent="0" marL="0">
              <a:lnSpc>
                <a:spcPts val="1267"/>
              </a:lnSpc>
              <a:buNone/>
            </a:pPr>
            <a:r>
              <a:rPr lang="en-US" sz="792" dirty="0">
                <a:solidFill>
                  <a:srgbClr val="B9C0CD"/>
                </a:solidFill>
                <a:latin typeface="Courier New" pitchFamily="34" charset="0"/>
                <a:ea typeface="Courier New" pitchFamily="34" charset="-122"/>
                <a:cs typeface="Courier New" pitchFamily="34" charset="-120"/>
              </a:rPr>
              <a:t>cd ~/.hermes/hermes-agent &amp;&amp; uv pip install -e ".[web,pty]"</a:t>
            </a:r>
            <a:endParaRPr lang="en-US" sz="792" dirty="0"/>
          </a:p>
        </p:txBody>
      </p:sp>
      <p:sp>
        <p:nvSpPr>
          <p:cNvPr id="22" name="Shape 20"/>
          <p:cNvSpPr/>
          <p:nvPr/>
        </p:nvSpPr>
        <p:spPr>
          <a:xfrm>
            <a:off x="731520" y="3632820"/>
            <a:ext cx="10728930" cy="591434"/>
          </a:xfrm>
          <a:prstGeom prst="roundRect">
            <a:avLst>
              <a:gd name="adj" fmla="val 13605"/>
            </a:avLst>
          </a:prstGeom>
          <a:solidFill>
            <a:srgbClr val="06070A"/>
          </a:solidFill>
          <a:ln w="7620">
            <a:solidFill>
              <a:srgbClr val="1D1E21"/>
            </a:solidFill>
            <a:prstDash val="solid"/>
          </a:ln>
        </p:spPr>
      </p:sp>
      <p:sp>
        <p:nvSpPr>
          <p:cNvPr id="23" name="Shape 21"/>
          <p:cNvSpPr/>
          <p:nvPr/>
        </p:nvSpPr>
        <p:spPr>
          <a:xfrm>
            <a:off x="739110" y="3640501"/>
            <a:ext cx="10713750" cy="235092"/>
          </a:xfrm>
          <a:prstGeom prst="roundRect">
            <a:avLst>
              <a:gd name="adj" fmla="val 31389"/>
            </a:avLst>
          </a:prstGeom>
          <a:solidFill>
            <a:srgbClr val="0E0F12"/>
          </a:solidFill>
          <a:ln/>
        </p:spPr>
      </p:sp>
      <p:sp>
        <p:nvSpPr>
          <p:cNvPr id="24" name="Shape 22"/>
          <p:cNvSpPr/>
          <p:nvPr/>
        </p:nvSpPr>
        <p:spPr>
          <a:xfrm>
            <a:off x="739110" y="3754252"/>
            <a:ext cx="10713750" cy="121341"/>
          </a:xfrm>
          <a:prstGeom prst="rect">
            <a:avLst/>
          </a:prstGeom>
          <a:solidFill>
            <a:srgbClr val="0E0F12"/>
          </a:solidFill>
          <a:ln/>
        </p:spPr>
      </p:sp>
      <p:sp>
        <p:nvSpPr>
          <p:cNvPr id="25" name="Shape 23"/>
          <p:cNvSpPr/>
          <p:nvPr/>
        </p:nvSpPr>
        <p:spPr>
          <a:xfrm>
            <a:off x="731520" y="3875593"/>
            <a:ext cx="10728930" cy="0"/>
          </a:xfrm>
          <a:prstGeom prst="line">
            <a:avLst/>
          </a:prstGeom>
          <a:noFill/>
          <a:ln w="7620">
            <a:solidFill>
              <a:srgbClr val="1D1E21"/>
            </a:solidFill>
            <a:prstDash val="solid"/>
          </a:ln>
        </p:spPr>
      </p:sp>
      <p:sp>
        <p:nvSpPr>
          <p:cNvPr id="26" name="Text 24"/>
          <p:cNvSpPr txBox="1"/>
          <p:nvPr/>
        </p:nvSpPr>
        <p:spPr>
          <a:xfrm>
            <a:off x="825429" y="3693170"/>
            <a:ext cx="3172145" cy="139446"/>
          </a:xfrm>
          <a:prstGeom prst="rect">
            <a:avLst/>
          </a:prstGeom>
          <a:noFill/>
          <a:ln/>
        </p:spPr>
        <p:txBody>
          <a:bodyPr wrap="square" lIns="0" tIns="0" rIns="0" bIns="0" rtlCol="0" anchor="t"/>
          <a:lstStyle/>
          <a:p>
            <a:pPr algn="l" indent="0" marL="0">
              <a:lnSpc>
                <a:spcPts val="961"/>
              </a:lnSpc>
              <a:buNone/>
            </a:pPr>
            <a:r>
              <a:rPr lang="en-US" sz="686" dirty="0">
                <a:solidFill>
                  <a:srgbClr val="B9C0CD"/>
                </a:solidFill>
                <a:latin typeface="Courier New" pitchFamily="34" charset="0"/>
                <a:ea typeface="Courier New" pitchFamily="34" charset="-122"/>
                <a:cs typeface="Courier New" pitchFamily="34" charset="-120"/>
              </a:rPr>
              <a:t>3. Jalankan dashboard (loopback, aman dicoba sendiri)</a:t>
            </a:r>
            <a:endParaRPr lang="en-US" sz="686" dirty="0"/>
          </a:p>
        </p:txBody>
      </p:sp>
      <p:sp>
        <p:nvSpPr>
          <p:cNvPr id="27" name="Shape 25"/>
          <p:cNvSpPr/>
          <p:nvPr/>
        </p:nvSpPr>
        <p:spPr>
          <a:xfrm>
            <a:off x="3844320" y="3692896"/>
            <a:ext cx="341071" cy="122712"/>
          </a:xfrm>
          <a:prstGeom prst="roundRect">
            <a:avLst>
              <a:gd name="adj" fmla="val 50000"/>
            </a:avLst>
          </a:prstGeom>
          <a:solidFill>
            <a:srgbClr val="181D2D"/>
          </a:solidFill>
          <a:ln/>
        </p:spPr>
      </p:sp>
      <p:sp>
        <p:nvSpPr>
          <p:cNvPr id="28" name="Text 26"/>
          <p:cNvSpPr txBox="1"/>
          <p:nvPr/>
        </p:nvSpPr>
        <p:spPr>
          <a:xfrm>
            <a:off x="3834079" y="3706246"/>
            <a:ext cx="361371" cy="110642"/>
          </a:xfrm>
          <a:prstGeom prst="rect">
            <a:avLst/>
          </a:prstGeom>
          <a:noFill/>
          <a:ln/>
        </p:spPr>
        <p:txBody>
          <a:bodyPr wrap="square" lIns="0" tIns="0" rIns="0" bIns="0" rtlCol="0" anchor="t"/>
          <a:lstStyle/>
          <a:p>
            <a:pPr algn="ctr" indent="0" marL="0">
              <a:lnSpc>
                <a:spcPts val="755"/>
              </a:lnSpc>
              <a:buNone/>
            </a:pPr>
            <a:r>
              <a:rPr lang="en-US" sz="581" spc="46" kern="0" dirty="0">
                <a:solidFill>
                  <a:srgbClr val="7F9CFF"/>
                </a:solidFill>
                <a:latin typeface="Courier New" pitchFamily="34" charset="0"/>
                <a:ea typeface="Courier New" pitchFamily="34" charset="-122"/>
                <a:cs typeface="Courier New" pitchFamily="34" charset="-120"/>
              </a:rPr>
              <a:t>BASH</a:t>
            </a:r>
            <a:endParaRPr lang="en-US" sz="581" dirty="0"/>
          </a:p>
        </p:txBody>
      </p:sp>
      <p:sp>
        <p:nvSpPr>
          <p:cNvPr id="29" name="Text 27"/>
          <p:cNvSpPr txBox="1"/>
          <p:nvPr/>
        </p:nvSpPr>
        <p:spPr>
          <a:xfrm>
            <a:off x="838779" y="3969502"/>
            <a:ext cx="10514411" cy="181051"/>
          </a:xfrm>
          <a:prstGeom prst="rect">
            <a:avLst/>
          </a:prstGeom>
          <a:noFill/>
          <a:ln/>
        </p:spPr>
        <p:txBody>
          <a:bodyPr wrap="square" lIns="0" tIns="0" rIns="0" bIns="0" rtlCol="0" anchor="t"/>
          <a:lstStyle/>
          <a:p>
            <a:pPr indent="0" marL="0">
              <a:lnSpc>
                <a:spcPts val="1267"/>
              </a:lnSpc>
              <a:buNone/>
            </a:pPr>
            <a:r>
              <a:rPr lang="en-US" sz="792" dirty="0">
                <a:solidFill>
                  <a:srgbClr val="B9C0CD"/>
                </a:solidFill>
                <a:latin typeface="Courier New" pitchFamily="34" charset="0"/>
                <a:ea typeface="Courier New" pitchFamily="34" charset="-122"/>
                <a:cs typeface="Courier New" pitchFamily="34" charset="-120"/>
              </a:rPr>
              <a:t>hermes dashboard</a:t>
            </a:r>
            <a:endParaRPr lang="en-US" sz="792" dirty="0"/>
          </a:p>
        </p:txBody>
      </p:sp>
      <p:sp>
        <p:nvSpPr>
          <p:cNvPr id="30" name="Shape 28"/>
          <p:cNvSpPr/>
          <p:nvPr/>
        </p:nvSpPr>
        <p:spPr>
          <a:xfrm>
            <a:off x="731520" y="4438863"/>
            <a:ext cx="10728930" cy="1161379"/>
          </a:xfrm>
          <a:prstGeom prst="roundRect">
            <a:avLst>
              <a:gd name="adj" fmla="val 6929"/>
            </a:avLst>
          </a:prstGeom>
          <a:solidFill>
            <a:srgbClr val="132420"/>
          </a:solidFill>
          <a:ln w="7620">
            <a:solidFill>
              <a:srgbClr val="1D1E21"/>
            </a:solidFill>
            <a:prstDash val="solid"/>
          </a:ln>
        </p:spPr>
      </p:sp>
      <p:sp>
        <p:nvSpPr>
          <p:cNvPr id="31" name="Shape 29"/>
          <p:cNvSpPr/>
          <p:nvPr/>
        </p:nvSpPr>
        <p:spPr>
          <a:xfrm>
            <a:off x="731520" y="4475074"/>
            <a:ext cx="13442" cy="1088959"/>
          </a:xfrm>
          <a:prstGeom prst="rect">
            <a:avLst/>
          </a:prstGeom>
          <a:solidFill>
            <a:srgbClr val="62DFB0"/>
          </a:solidFill>
          <a:ln/>
        </p:spPr>
      </p:sp>
      <p:sp>
        <p:nvSpPr>
          <p:cNvPr id="32" name="Text 30"/>
          <p:cNvSpPr txBox="1"/>
          <p:nvPr/>
        </p:nvSpPr>
        <p:spPr>
          <a:xfrm>
            <a:off x="892454" y="4573006"/>
            <a:ext cx="10682478" cy="145481"/>
          </a:xfrm>
          <a:prstGeom prst="rect">
            <a:avLst/>
          </a:prstGeom>
          <a:noFill/>
          <a:ln/>
        </p:spPr>
        <p:txBody>
          <a:bodyPr wrap="square" lIns="0" tIns="0" rIns="0" bIns="0" rtlCol="0" anchor="t"/>
          <a:lstStyle/>
          <a:p>
            <a:pPr algn="l" indent="0" marL="0">
              <a:lnSpc>
                <a:spcPts val="998"/>
              </a:lnSpc>
              <a:buNone/>
            </a:pPr>
            <a:r>
              <a:rPr lang="en-US" sz="739" b="1" spc="44" kern="0" dirty="0">
                <a:solidFill>
                  <a:srgbClr val="62DFB0"/>
                </a:solidFill>
                <a:latin typeface="Arial" pitchFamily="34" charset="0"/>
                <a:ea typeface="Arial" pitchFamily="34" charset="-122"/>
                <a:cs typeface="Arial" pitchFamily="34" charset="-120"/>
              </a:rPr>
              <a:t>WAJIB SEBELUM DIBUKA KE INTERNET</a:t>
            </a:r>
            <a:endParaRPr lang="en-US" sz="739" dirty="0"/>
          </a:p>
        </p:txBody>
      </p:sp>
      <p:sp>
        <p:nvSpPr>
          <p:cNvPr id="33" name="Shape 31"/>
          <p:cNvSpPr/>
          <p:nvPr/>
        </p:nvSpPr>
        <p:spPr>
          <a:xfrm>
            <a:off x="892454" y="4846229"/>
            <a:ext cx="93909" cy="93909"/>
          </a:xfrm>
          <a:prstGeom prst="roundRect">
            <a:avLst>
              <a:gd name="adj" fmla="val 21422"/>
            </a:avLst>
          </a:prstGeom>
          <a:ln w="11430">
            <a:solidFill>
              <a:srgbClr val="62DFB0"/>
            </a:solidFill>
            <a:prstDash val="solid"/>
          </a:ln>
        </p:spPr>
      </p:sp>
      <p:sp>
        <p:nvSpPr>
          <p:cNvPr id="34" name="Text 32"/>
          <p:cNvSpPr txBox="1"/>
          <p:nvPr/>
        </p:nvSpPr>
        <p:spPr>
          <a:xfrm>
            <a:off x="1066830" y="4793559"/>
            <a:ext cx="10503804" cy="199156"/>
          </a:xfrm>
          <a:prstGeom prst="rect">
            <a:avLst/>
          </a:prstGeom>
          <a:noFill/>
          <a:ln/>
        </p:spPr>
        <p:txBody>
          <a:bodyPr wrap="square" lIns="0" tIns="0" rIns="0" bIns="0" rtlCol="0" anchor="t"/>
          <a:lstStyle/>
          <a:p>
            <a:pPr algn="l" indent="0" marL="0">
              <a:lnSpc>
                <a:spcPts val="1378"/>
              </a:lnSpc>
              <a:buNone/>
            </a:pPr>
            <a:r>
              <a:rPr lang="en-US" sz="950" dirty="0">
                <a:solidFill>
                  <a:srgbClr val="B9C0CD"/>
                </a:solidFill>
                <a:latin typeface="Arial" pitchFamily="34" charset="0"/>
                <a:ea typeface="Arial" pitchFamily="34" charset="-122"/>
                <a:cs typeface="Arial" pitchFamily="34" charset="-120"/>
              </a:rPr>
              <a:t>HTTPS — bind non-loopback (--host 0.0.0.0) di belakang reverse proxy dengan sertifikat TLS</a:t>
            </a:r>
            <a:endParaRPr lang="en-US" sz="950" dirty="0"/>
          </a:p>
        </p:txBody>
      </p:sp>
      <p:sp>
        <p:nvSpPr>
          <p:cNvPr id="35" name="Shape 33"/>
          <p:cNvSpPr/>
          <p:nvPr/>
        </p:nvSpPr>
        <p:spPr>
          <a:xfrm>
            <a:off x="892454" y="5095037"/>
            <a:ext cx="93909" cy="93909"/>
          </a:xfrm>
          <a:prstGeom prst="roundRect">
            <a:avLst>
              <a:gd name="adj" fmla="val 21422"/>
            </a:avLst>
          </a:prstGeom>
          <a:ln w="11430">
            <a:solidFill>
              <a:srgbClr val="62DFB0"/>
            </a:solidFill>
            <a:prstDash val="solid"/>
          </a:ln>
        </p:spPr>
      </p:sp>
      <p:sp>
        <p:nvSpPr>
          <p:cNvPr id="36" name="Text 34"/>
          <p:cNvSpPr txBox="1"/>
          <p:nvPr/>
        </p:nvSpPr>
        <p:spPr>
          <a:xfrm>
            <a:off x="1066830" y="5042367"/>
            <a:ext cx="10503804" cy="199156"/>
          </a:xfrm>
          <a:prstGeom prst="rect">
            <a:avLst/>
          </a:prstGeom>
          <a:noFill/>
          <a:ln/>
        </p:spPr>
        <p:txBody>
          <a:bodyPr wrap="square" lIns="0" tIns="0" rIns="0" bIns="0" rtlCol="0" anchor="t"/>
          <a:lstStyle/>
          <a:p>
            <a:pPr algn="l" indent="0" marL="0">
              <a:lnSpc>
                <a:spcPts val="1378"/>
              </a:lnSpc>
              <a:buNone/>
            </a:pPr>
            <a:r>
              <a:rPr lang="en-US" sz="950" dirty="0">
                <a:solidFill>
                  <a:srgbClr val="B9C0CD"/>
                </a:solidFill>
                <a:latin typeface="Arial" pitchFamily="34" charset="0"/>
                <a:ea typeface="Arial" pitchFamily="34" charset="-122"/>
                <a:cs typeface="Arial" pitchFamily="34" charset="-120"/>
              </a:rPr>
              <a:t>Login aktif — username/password atau OAuth (Nous Portal); tanpa itu dashboard fail-closed</a:t>
            </a:r>
            <a:endParaRPr lang="en-US" sz="950" dirty="0"/>
          </a:p>
        </p:txBody>
      </p:sp>
      <p:sp>
        <p:nvSpPr>
          <p:cNvPr id="37" name="Shape 35"/>
          <p:cNvSpPr/>
          <p:nvPr/>
        </p:nvSpPr>
        <p:spPr>
          <a:xfrm>
            <a:off x="892454" y="5343754"/>
            <a:ext cx="93909" cy="93909"/>
          </a:xfrm>
          <a:prstGeom prst="roundRect">
            <a:avLst>
              <a:gd name="adj" fmla="val 21422"/>
            </a:avLst>
          </a:prstGeom>
          <a:ln w="11430">
            <a:solidFill>
              <a:srgbClr val="62DFB0"/>
            </a:solidFill>
            <a:prstDash val="solid"/>
          </a:ln>
        </p:spPr>
      </p:sp>
      <p:sp>
        <p:nvSpPr>
          <p:cNvPr id="38" name="Text 36"/>
          <p:cNvSpPr txBox="1"/>
          <p:nvPr/>
        </p:nvSpPr>
        <p:spPr>
          <a:xfrm>
            <a:off x="1066830" y="5291176"/>
            <a:ext cx="10503804" cy="199156"/>
          </a:xfrm>
          <a:prstGeom prst="rect">
            <a:avLst/>
          </a:prstGeom>
          <a:noFill/>
          <a:ln/>
        </p:spPr>
        <p:txBody>
          <a:bodyPr wrap="square" lIns="0" tIns="0" rIns="0" bIns="0" rtlCol="0" anchor="t"/>
          <a:lstStyle/>
          <a:p>
            <a:pPr algn="l" indent="0" marL="0">
              <a:lnSpc>
                <a:spcPts val="1378"/>
              </a:lnSpc>
              <a:buNone/>
            </a:pPr>
            <a:r>
              <a:rPr lang="en-US" sz="950" dirty="0">
                <a:solidFill>
                  <a:srgbClr val="B9C0CD"/>
                </a:solidFill>
                <a:latin typeface="Arial" pitchFamily="34" charset="0"/>
                <a:ea typeface="Arial" pitchFamily="34" charset="-122"/>
                <a:cs typeface="Arial" pitchFamily="34" charset="-120"/>
              </a:rPr>
              <a:t>dashboard.public_url diisi kalau di belakang reverse proxy</a:t>
            </a:r>
            <a:endParaRPr lang="en-US" sz="950" dirty="0"/>
          </a:p>
        </p:txBody>
      </p:sp>
      <p:sp>
        <p:nvSpPr>
          <p:cNvPr id="39" name="Text 37"/>
          <p:cNvSpPr txBox="1"/>
          <p:nvPr/>
        </p:nvSpPr>
        <p:spPr>
          <a:xfrm>
            <a:off x="731520" y="5814852"/>
            <a:ext cx="5307635" cy="258135"/>
          </a:xfrm>
          <a:prstGeom prst="rect">
            <a:avLst/>
          </a:prstGeom>
          <a:noFill/>
          <a:ln/>
        </p:spPr>
        <p:txBody>
          <a:bodyPr wrap="square" lIns="0" tIns="0" rIns="0" bIns="0" rtlCol="0" anchor="t"/>
          <a:lstStyle/>
          <a:p>
            <a:pPr algn="l" indent="0" marL="0">
              <a:lnSpc>
                <a:spcPts val="1800"/>
              </a:lnSpc>
              <a:buNone/>
            </a:pPr>
            <a:r>
              <a:rPr lang="en-US" sz="1162" dirty="0">
                <a:solidFill>
                  <a:srgbClr val="7B8494"/>
                </a:solidFill>
                <a:latin typeface="Arial" pitchFamily="34" charset="0"/>
                <a:ea typeface="Arial" pitchFamily="34" charset="-122"/>
                <a:cs typeface="Arial" pitchFamily="34" charset="-120"/>
              </a:rPr>
              <a:t>Detail lengkap: Lampiran A modul.</a:t>
            </a:r>
            <a:endParaRPr lang="en-US" sz="1162" dirty="0"/>
          </a:p>
        </p:txBody>
      </p:sp>
      <p:sp>
        <p:nvSpPr>
          <p:cNvPr id="40" name="Text 38"/>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08 / 21 · DETAIL</a:t>
            </a:r>
            <a:endParaRPr lang="en-US" sz="78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731520" y="1742298"/>
            <a:ext cx="198150" cy="0"/>
          </a:xfrm>
          <a:prstGeom prst="line">
            <a:avLst/>
          </a:prstGeom>
          <a:noFill/>
          <a:ln w="7620">
            <a:solidFill>
              <a:srgbClr val="323C5E"/>
            </a:solidFill>
            <a:prstDash val="solid"/>
          </a:ln>
        </p:spPr>
      </p:sp>
      <p:sp>
        <p:nvSpPr>
          <p:cNvPr id="3" name="Text 1"/>
          <p:cNvSpPr txBox="1"/>
          <p:nvPr/>
        </p:nvSpPr>
        <p:spPr>
          <a:xfrm>
            <a:off x="1021110" y="1671432"/>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SESI 2 · PRAKTIK</a:t>
            </a:r>
            <a:endParaRPr lang="en-US" sz="900" dirty="0"/>
          </a:p>
        </p:txBody>
      </p:sp>
      <p:sp>
        <p:nvSpPr>
          <p:cNvPr id="4" name="Text 2"/>
          <p:cNvSpPr txBox="1"/>
          <p:nvPr/>
        </p:nvSpPr>
        <p:spPr>
          <a:xfrm>
            <a:off x="731520" y="2063892"/>
            <a:ext cx="7763256" cy="1414302"/>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Buka dashboard, cari </a:t>
            </a:r>
            <a:br/>
            <a:r>
              <a:rPr lang="en-US" sz="4800" b="1" spc="-96" kern="0" dirty="0">
                <a:solidFill>
                  <a:srgbClr val="F4F6FA"/>
                </a:solidFill>
                <a:latin typeface="Arial" pitchFamily="34" charset="0"/>
                <a:ea typeface="Arial" pitchFamily="34" charset="-122"/>
                <a:cs typeface="Arial" pitchFamily="34" charset="-120"/>
              </a:rPr>
              <a:t>gemboknya.</a:t>
            </a:r>
            <a:endParaRPr lang="en-US" sz="4800" dirty="0"/>
          </a:p>
        </p:txBody>
      </p:sp>
      <p:sp>
        <p:nvSpPr>
          <p:cNvPr id="5" name="Shape 3"/>
          <p:cNvSpPr/>
          <p:nvPr/>
        </p:nvSpPr>
        <p:spPr>
          <a:xfrm>
            <a:off x="731520" y="3600084"/>
            <a:ext cx="1394826" cy="305592"/>
          </a:xfrm>
          <a:prstGeom prst="roundRect">
            <a:avLst>
              <a:gd name="adj" fmla="val 19958"/>
            </a:avLst>
          </a:prstGeom>
          <a:solidFill>
            <a:srgbClr val="2A201B"/>
          </a:solidFill>
          <a:ln w="7620">
            <a:solidFill>
              <a:srgbClr val="5B4333"/>
            </a:solidFill>
            <a:prstDash val="solid"/>
          </a:ln>
        </p:spPr>
      </p:sp>
      <p:sp>
        <p:nvSpPr>
          <p:cNvPr id="6" name="Text 4"/>
          <p:cNvSpPr txBox="1"/>
          <p:nvPr/>
        </p:nvSpPr>
        <p:spPr>
          <a:xfrm>
            <a:off x="713415" y="3668664"/>
            <a:ext cx="1430945"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FFB27A"/>
                </a:solidFill>
                <a:latin typeface="Courier New" pitchFamily="34" charset="0"/>
                <a:ea typeface="Courier New" pitchFamily="34" charset="-122"/>
                <a:cs typeface="Courier New" pitchFamily="34" charset="-120"/>
              </a:rPr>
              <a:t>BUKA BROWSER</a:t>
            </a:r>
            <a:endParaRPr lang="en-US" sz="1020" dirty="0"/>
          </a:p>
        </p:txBody>
      </p:sp>
      <p:sp>
        <p:nvSpPr>
          <p:cNvPr id="7" name="Shape 5"/>
          <p:cNvSpPr/>
          <p:nvPr/>
        </p:nvSpPr>
        <p:spPr>
          <a:xfrm>
            <a:off x="2141525" y="3752880"/>
            <a:ext cx="221010" cy="0"/>
          </a:xfrm>
          <a:prstGeom prst="line">
            <a:avLst/>
          </a:prstGeom>
          <a:noFill/>
          <a:ln w="7620">
            <a:solidFill>
              <a:srgbClr val="2F3032"/>
            </a:solidFill>
            <a:prstDash val="solid"/>
            <a:tailEnd type="triangle"/>
          </a:ln>
        </p:spPr>
      </p:sp>
      <p:sp>
        <p:nvSpPr>
          <p:cNvPr id="8" name="Shape 6"/>
          <p:cNvSpPr/>
          <p:nvPr/>
        </p:nvSpPr>
        <p:spPr>
          <a:xfrm>
            <a:off x="2385395" y="3600084"/>
            <a:ext cx="2328520" cy="305592"/>
          </a:xfrm>
          <a:prstGeom prst="roundRect">
            <a:avLst>
              <a:gd name="adj" fmla="val 19958"/>
            </a:avLst>
          </a:prstGeom>
          <a:solidFill>
            <a:srgbClr val="181D2D"/>
          </a:solidFill>
          <a:ln w="7620">
            <a:solidFill>
              <a:srgbClr val="323C5E"/>
            </a:solidFill>
            <a:prstDash val="solid"/>
          </a:ln>
        </p:spPr>
      </p:sp>
      <p:sp>
        <p:nvSpPr>
          <p:cNvPr id="9" name="Text 7"/>
          <p:cNvSpPr txBox="1"/>
          <p:nvPr/>
        </p:nvSpPr>
        <p:spPr>
          <a:xfrm>
            <a:off x="2360341" y="3668664"/>
            <a:ext cx="2378720"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7F9CFF"/>
                </a:solidFill>
                <a:latin typeface="Courier New" pitchFamily="34" charset="0"/>
                <a:ea typeface="Courier New" pitchFamily="34" charset="-122"/>
                <a:cs typeface="Courier New" pitchFamily="34" charset="-120"/>
              </a:rPr>
              <a:t>HTTPS://ALAMAT-PANITIA</a:t>
            </a:r>
            <a:endParaRPr lang="en-US" sz="1020" dirty="0"/>
          </a:p>
        </p:txBody>
      </p:sp>
      <p:sp>
        <p:nvSpPr>
          <p:cNvPr id="10" name="Shape 8"/>
          <p:cNvSpPr/>
          <p:nvPr/>
        </p:nvSpPr>
        <p:spPr>
          <a:xfrm>
            <a:off x="4729185" y="3752880"/>
            <a:ext cx="221010" cy="0"/>
          </a:xfrm>
          <a:prstGeom prst="line">
            <a:avLst/>
          </a:prstGeom>
          <a:noFill/>
          <a:ln w="7620">
            <a:solidFill>
              <a:srgbClr val="2F3032"/>
            </a:solidFill>
            <a:prstDash val="solid"/>
            <a:tailEnd type="triangle"/>
          </a:ln>
        </p:spPr>
      </p:sp>
      <p:sp>
        <p:nvSpPr>
          <p:cNvPr id="11" name="Shape 9"/>
          <p:cNvSpPr/>
          <p:nvPr/>
        </p:nvSpPr>
        <p:spPr>
          <a:xfrm>
            <a:off x="4972964" y="3600084"/>
            <a:ext cx="741213" cy="305592"/>
          </a:xfrm>
          <a:prstGeom prst="roundRect">
            <a:avLst>
              <a:gd name="adj" fmla="val 19958"/>
            </a:avLst>
          </a:prstGeom>
          <a:solidFill>
            <a:srgbClr val="2A201B"/>
          </a:solidFill>
          <a:ln w="7620">
            <a:solidFill>
              <a:srgbClr val="5B4333"/>
            </a:solidFill>
            <a:prstDash val="solid"/>
          </a:ln>
        </p:spPr>
      </p:sp>
      <p:sp>
        <p:nvSpPr>
          <p:cNvPr id="12" name="Text 10"/>
          <p:cNvSpPr txBox="1"/>
          <p:nvPr/>
        </p:nvSpPr>
        <p:spPr>
          <a:xfrm>
            <a:off x="4959797" y="3668664"/>
            <a:ext cx="767547"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FFB27A"/>
                </a:solidFill>
                <a:latin typeface="Courier New" pitchFamily="34" charset="0"/>
                <a:ea typeface="Courier New" pitchFamily="34" charset="-122"/>
                <a:cs typeface="Courier New" pitchFamily="34" charset="-120"/>
              </a:rPr>
              <a:t>LOGIN</a:t>
            </a:r>
            <a:endParaRPr lang="en-US" sz="1020" dirty="0"/>
          </a:p>
        </p:txBody>
      </p:sp>
      <p:sp>
        <p:nvSpPr>
          <p:cNvPr id="13" name="Shape 11"/>
          <p:cNvSpPr/>
          <p:nvPr/>
        </p:nvSpPr>
        <p:spPr>
          <a:xfrm>
            <a:off x="5729448" y="3752880"/>
            <a:ext cx="221010" cy="0"/>
          </a:xfrm>
          <a:prstGeom prst="line">
            <a:avLst/>
          </a:prstGeom>
          <a:noFill/>
          <a:ln w="7620">
            <a:solidFill>
              <a:srgbClr val="2F3032"/>
            </a:solidFill>
            <a:prstDash val="solid"/>
            <a:tailEnd type="triangle"/>
          </a:ln>
        </p:spPr>
      </p:sp>
      <p:sp>
        <p:nvSpPr>
          <p:cNvPr id="14" name="Shape 12"/>
          <p:cNvSpPr/>
          <p:nvPr/>
        </p:nvSpPr>
        <p:spPr>
          <a:xfrm>
            <a:off x="5973227" y="3600084"/>
            <a:ext cx="1581546" cy="305592"/>
          </a:xfrm>
          <a:prstGeom prst="roundRect">
            <a:avLst>
              <a:gd name="adj" fmla="val 19958"/>
            </a:avLst>
          </a:prstGeom>
          <a:solidFill>
            <a:srgbClr val="132420"/>
          </a:solidFill>
          <a:ln w="7620">
            <a:solidFill>
              <a:srgbClr val="295244"/>
            </a:solidFill>
            <a:prstDash val="solid"/>
          </a:ln>
        </p:spPr>
      </p:sp>
      <p:sp>
        <p:nvSpPr>
          <p:cNvPr id="15" name="Text 13"/>
          <p:cNvSpPr txBox="1"/>
          <p:nvPr/>
        </p:nvSpPr>
        <p:spPr>
          <a:xfrm>
            <a:off x="5953750" y="3668664"/>
            <a:ext cx="1620500"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62DFB0"/>
                </a:solidFill>
                <a:latin typeface="Courier New" pitchFamily="34" charset="0"/>
                <a:ea typeface="Courier New" pitchFamily="34" charset="-122"/>
                <a:cs typeface="Courier New" pitchFamily="34" charset="-120"/>
              </a:rPr>
              <a:t>HALAMAN STATUS</a:t>
            </a:r>
            <a:endParaRPr lang="en-US" sz="1020" dirty="0"/>
          </a:p>
        </p:txBody>
      </p:sp>
      <p:sp>
        <p:nvSpPr>
          <p:cNvPr id="16" name="Shape 14"/>
          <p:cNvSpPr/>
          <p:nvPr/>
        </p:nvSpPr>
        <p:spPr>
          <a:xfrm>
            <a:off x="731520" y="4149456"/>
            <a:ext cx="10728930" cy="1037112"/>
          </a:xfrm>
          <a:prstGeom prst="roundRect">
            <a:avLst>
              <a:gd name="adj" fmla="val 8817"/>
            </a:avLst>
          </a:prstGeom>
          <a:solidFill>
            <a:srgbClr val="132420"/>
          </a:solidFill>
          <a:ln w="7620">
            <a:solidFill>
              <a:srgbClr val="1D1E21"/>
            </a:solidFill>
            <a:prstDash val="solid"/>
          </a:ln>
        </p:spPr>
      </p:sp>
      <p:sp>
        <p:nvSpPr>
          <p:cNvPr id="17" name="Shape 15"/>
          <p:cNvSpPr/>
          <p:nvPr/>
        </p:nvSpPr>
        <p:spPr>
          <a:xfrm>
            <a:off x="731520" y="4190604"/>
            <a:ext cx="15270" cy="954816"/>
          </a:xfrm>
          <a:prstGeom prst="rect">
            <a:avLst/>
          </a:prstGeom>
          <a:solidFill>
            <a:srgbClr val="62DFB0"/>
          </a:solidFill>
          <a:ln/>
        </p:spPr>
      </p:sp>
      <p:sp>
        <p:nvSpPr>
          <p:cNvPr id="18" name="Text 16"/>
          <p:cNvSpPr txBox="1"/>
          <p:nvPr/>
        </p:nvSpPr>
        <p:spPr>
          <a:xfrm>
            <a:off x="914400" y="4301886"/>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62DFB0"/>
                </a:solidFill>
                <a:latin typeface="Arial" pitchFamily="34" charset="0"/>
                <a:ea typeface="Arial" pitchFamily="34" charset="-122"/>
                <a:cs typeface="Arial" pitchFamily="34" charset="-120"/>
              </a:rPr>
              <a:t>BERHASIL KALAU</a:t>
            </a:r>
            <a:endParaRPr lang="en-US" sz="840" dirty="0"/>
          </a:p>
        </p:txBody>
      </p:sp>
      <p:sp>
        <p:nvSpPr>
          <p:cNvPr id="19" name="Shape 17"/>
          <p:cNvSpPr/>
          <p:nvPr/>
        </p:nvSpPr>
        <p:spPr>
          <a:xfrm>
            <a:off x="914400" y="4612416"/>
            <a:ext cx="106710" cy="106710"/>
          </a:xfrm>
          <a:prstGeom prst="roundRect">
            <a:avLst>
              <a:gd name="adj" fmla="val 21423"/>
            </a:avLst>
          </a:prstGeom>
          <a:ln w="11430">
            <a:solidFill>
              <a:srgbClr val="62DFB0"/>
            </a:solidFill>
            <a:prstDash val="solid"/>
          </a:ln>
        </p:spPr>
      </p:sp>
      <p:sp>
        <p:nvSpPr>
          <p:cNvPr id="20" name="Text 18"/>
          <p:cNvSpPr txBox="1"/>
          <p:nvPr/>
        </p:nvSpPr>
        <p:spPr>
          <a:xfrm>
            <a:off x="1112550" y="4552615"/>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Gembok / HTTPS terlihat di address bar</a:t>
            </a:r>
            <a:endParaRPr lang="en-US" sz="1080" dirty="0"/>
          </a:p>
        </p:txBody>
      </p:sp>
      <p:sp>
        <p:nvSpPr>
          <p:cNvPr id="21" name="Shape 19"/>
          <p:cNvSpPr/>
          <p:nvPr/>
        </p:nvSpPr>
        <p:spPr>
          <a:xfrm>
            <a:off x="914400" y="4895058"/>
            <a:ext cx="106710" cy="106710"/>
          </a:xfrm>
          <a:prstGeom prst="roundRect">
            <a:avLst>
              <a:gd name="adj" fmla="val 21423"/>
            </a:avLst>
          </a:prstGeom>
          <a:ln w="11430">
            <a:solidFill>
              <a:srgbClr val="62DFB0"/>
            </a:solidFill>
            <a:prstDash val="solid"/>
          </a:ln>
        </p:spPr>
      </p:sp>
      <p:sp>
        <p:nvSpPr>
          <p:cNvPr id="22" name="Text 20"/>
          <p:cNvSpPr txBox="1"/>
          <p:nvPr/>
        </p:nvSpPr>
        <p:spPr>
          <a:xfrm>
            <a:off x="1112550" y="4835256"/>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Halaman Status tampil: versi agent, status gateway, jumlah sesi aktif</a:t>
            </a:r>
            <a:endParaRPr lang="en-US" sz="1080" dirty="0"/>
          </a:p>
        </p:txBody>
      </p:sp>
      <p:sp>
        <p:nvSpPr>
          <p:cNvPr id="23" name="Text 21"/>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09 / 21</a:t>
            </a:r>
            <a:endParaRPr lang="en-US" sz="78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09</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Membuka Web Dashboard</a:t>
            </a:r>
            <a:endParaRPr lang="en-US" sz="2592" dirty="0"/>
          </a:p>
        </p:txBody>
      </p:sp>
      <p:sp>
        <p:nvSpPr>
          <p:cNvPr id="5" name="Shape 3"/>
          <p:cNvSpPr/>
          <p:nvPr/>
        </p:nvSpPr>
        <p:spPr>
          <a:xfrm>
            <a:off x="731520" y="1577614"/>
            <a:ext cx="10728930" cy="672084"/>
          </a:xfrm>
          <a:prstGeom prst="roundRect">
            <a:avLst>
              <a:gd name="adj" fmla="val 13605"/>
            </a:avLst>
          </a:prstGeom>
          <a:solidFill>
            <a:srgbClr val="06070A"/>
          </a:solidFill>
          <a:ln w="7620">
            <a:solidFill>
              <a:srgbClr val="1D1E21"/>
            </a:solidFill>
            <a:prstDash val="solid"/>
          </a:ln>
        </p:spPr>
      </p:sp>
      <p:sp>
        <p:nvSpPr>
          <p:cNvPr id="6" name="Shape 4"/>
          <p:cNvSpPr/>
          <p:nvPr/>
        </p:nvSpPr>
        <p:spPr>
          <a:xfrm>
            <a:off x="739110" y="1585204"/>
            <a:ext cx="10713750" cy="268194"/>
          </a:xfrm>
          <a:prstGeom prst="roundRect">
            <a:avLst>
              <a:gd name="adj" fmla="val 31265"/>
            </a:avLst>
          </a:prstGeom>
          <a:solidFill>
            <a:srgbClr val="0E0F12"/>
          </a:solidFill>
          <a:ln/>
        </p:spPr>
      </p:sp>
      <p:sp>
        <p:nvSpPr>
          <p:cNvPr id="7" name="Shape 5"/>
          <p:cNvSpPr/>
          <p:nvPr/>
        </p:nvSpPr>
        <p:spPr>
          <a:xfrm>
            <a:off x="739110" y="1715506"/>
            <a:ext cx="10713750" cy="137892"/>
          </a:xfrm>
          <a:prstGeom prst="rect">
            <a:avLst/>
          </a:prstGeom>
          <a:solidFill>
            <a:srgbClr val="0E0F12"/>
          </a:solidFill>
          <a:ln/>
        </p:spPr>
      </p:sp>
      <p:sp>
        <p:nvSpPr>
          <p:cNvPr id="8" name="Shape 6"/>
          <p:cNvSpPr/>
          <p:nvPr/>
        </p:nvSpPr>
        <p:spPr>
          <a:xfrm>
            <a:off x="731520" y="1853397"/>
            <a:ext cx="10728930" cy="0"/>
          </a:xfrm>
          <a:prstGeom prst="line">
            <a:avLst/>
          </a:prstGeom>
          <a:noFill/>
          <a:ln w="7620">
            <a:solidFill>
              <a:srgbClr val="1D1E21"/>
            </a:solidFill>
            <a:prstDash val="solid"/>
          </a:ln>
        </p:spPr>
      </p:sp>
      <p:sp>
        <p:nvSpPr>
          <p:cNvPr id="9" name="Text 7"/>
          <p:cNvSpPr txBox="1"/>
          <p:nvPr/>
        </p:nvSpPr>
        <p:spPr>
          <a:xfrm>
            <a:off x="838230" y="1646194"/>
            <a:ext cx="541599"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browser</a:t>
            </a:r>
            <a:endParaRPr lang="en-US" sz="780" dirty="0"/>
          </a:p>
        </p:txBody>
      </p:sp>
      <p:sp>
        <p:nvSpPr>
          <p:cNvPr id="10" name="Text 8"/>
          <p:cNvSpPr txBox="1"/>
          <p:nvPr/>
        </p:nvSpPr>
        <p:spPr>
          <a:xfrm>
            <a:off x="853410" y="1960108"/>
            <a:ext cx="10485150" cy="20574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https://&lt;ALAMAT_DASHBOARD_PANITIA&gt;</a:t>
            </a:r>
            <a:endParaRPr lang="en-US" sz="900" dirty="0"/>
          </a:p>
        </p:txBody>
      </p:sp>
      <p:sp>
        <p:nvSpPr>
          <p:cNvPr id="11" name="Shape 9"/>
          <p:cNvSpPr/>
          <p:nvPr/>
        </p:nvSpPr>
        <p:spPr>
          <a:xfrm>
            <a:off x="731520" y="2493477"/>
            <a:ext cx="10728930" cy="1319754"/>
          </a:xfrm>
          <a:prstGeom prst="roundRect">
            <a:avLst>
              <a:gd name="adj" fmla="val 6929"/>
            </a:avLst>
          </a:prstGeom>
          <a:solidFill>
            <a:srgbClr val="0E0F12"/>
          </a:solidFill>
          <a:ln w="7620">
            <a:solidFill>
              <a:srgbClr val="1D1E21"/>
            </a:solidFill>
            <a:prstDash val="solid"/>
          </a:ln>
        </p:spPr>
      </p:sp>
      <p:sp>
        <p:nvSpPr>
          <p:cNvPr id="12" name="Shape 10"/>
          <p:cNvSpPr/>
          <p:nvPr/>
        </p:nvSpPr>
        <p:spPr>
          <a:xfrm>
            <a:off x="731520" y="2534625"/>
            <a:ext cx="15270" cy="1237458"/>
          </a:xfrm>
          <a:prstGeom prst="rect">
            <a:avLst/>
          </a:prstGeom>
          <a:solidFill>
            <a:srgbClr val="2F3032"/>
          </a:solidFill>
          <a:ln/>
        </p:spPr>
      </p:sp>
      <p:sp>
        <p:nvSpPr>
          <p:cNvPr id="13" name="Text 11"/>
          <p:cNvSpPr txBox="1"/>
          <p:nvPr/>
        </p:nvSpPr>
        <p:spPr>
          <a:xfrm>
            <a:off x="914400" y="2645908"/>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7B8494"/>
                </a:solidFill>
                <a:latin typeface="Arial" pitchFamily="34" charset="0"/>
                <a:ea typeface="Arial" pitchFamily="34" charset="-122"/>
                <a:cs typeface="Arial" pitchFamily="34" charset="-120"/>
              </a:rPr>
              <a:t>LANGKAH</a:t>
            </a:r>
            <a:endParaRPr lang="en-US" sz="840" dirty="0"/>
          </a:p>
        </p:txBody>
      </p:sp>
      <p:sp>
        <p:nvSpPr>
          <p:cNvPr id="14" name="Shape 12"/>
          <p:cNvSpPr/>
          <p:nvPr/>
        </p:nvSpPr>
        <p:spPr>
          <a:xfrm>
            <a:off x="914400" y="2956438"/>
            <a:ext cx="106710" cy="106710"/>
          </a:xfrm>
          <a:prstGeom prst="roundRect">
            <a:avLst>
              <a:gd name="adj" fmla="val 21423"/>
            </a:avLst>
          </a:prstGeom>
          <a:ln w="11430">
            <a:solidFill>
              <a:srgbClr val="4C5464"/>
            </a:solidFill>
            <a:prstDash val="solid"/>
          </a:ln>
        </p:spPr>
      </p:sp>
      <p:sp>
        <p:nvSpPr>
          <p:cNvPr id="15" name="Text 13"/>
          <p:cNvSpPr txBox="1"/>
          <p:nvPr/>
        </p:nvSpPr>
        <p:spPr>
          <a:xfrm>
            <a:off x="1112550" y="2896636"/>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1. Buka browser di laptop/HP</a:t>
            </a:r>
            <a:endParaRPr lang="en-US" sz="1080" dirty="0"/>
          </a:p>
        </p:txBody>
      </p:sp>
      <p:sp>
        <p:nvSpPr>
          <p:cNvPr id="16" name="Shape 14"/>
          <p:cNvSpPr/>
          <p:nvPr/>
        </p:nvSpPr>
        <p:spPr>
          <a:xfrm>
            <a:off x="914400" y="3239171"/>
            <a:ext cx="106710" cy="106710"/>
          </a:xfrm>
          <a:prstGeom prst="roundRect">
            <a:avLst>
              <a:gd name="adj" fmla="val 21423"/>
            </a:avLst>
          </a:prstGeom>
          <a:ln w="11430">
            <a:solidFill>
              <a:srgbClr val="4C5464"/>
            </a:solidFill>
            <a:prstDash val="solid"/>
          </a:ln>
        </p:spPr>
      </p:sp>
      <p:sp>
        <p:nvSpPr>
          <p:cNvPr id="17" name="Text 15"/>
          <p:cNvSpPr txBox="1"/>
          <p:nvPr/>
        </p:nvSpPr>
        <p:spPr>
          <a:xfrm>
            <a:off x="1112550" y="3179277"/>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2. Masuk ke alamat HTTPS dari panitia — bukan http://, bukan alamat IP polos</a:t>
            </a:r>
            <a:endParaRPr lang="en-US" sz="1080" dirty="0"/>
          </a:p>
        </p:txBody>
      </p:sp>
      <p:sp>
        <p:nvSpPr>
          <p:cNvPr id="18" name="Shape 16"/>
          <p:cNvSpPr/>
          <p:nvPr/>
        </p:nvSpPr>
        <p:spPr>
          <a:xfrm>
            <a:off x="914400" y="3521812"/>
            <a:ext cx="106710" cy="106710"/>
          </a:xfrm>
          <a:prstGeom prst="roundRect">
            <a:avLst>
              <a:gd name="adj" fmla="val 21423"/>
            </a:avLst>
          </a:prstGeom>
          <a:ln w="11430">
            <a:solidFill>
              <a:srgbClr val="4C5464"/>
            </a:solidFill>
            <a:prstDash val="solid"/>
          </a:ln>
        </p:spPr>
      </p:sp>
      <p:sp>
        <p:nvSpPr>
          <p:cNvPr id="19" name="Text 17"/>
          <p:cNvSpPr txBox="1"/>
          <p:nvPr/>
        </p:nvSpPr>
        <p:spPr>
          <a:xfrm>
            <a:off x="1112550" y="3462010"/>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3. Login dengan username/password dari panitia, ATAU klik Sign in with Nous Research kalau dashboard memakai OAuth</a:t>
            </a:r>
            <a:endParaRPr lang="en-US" sz="1080" dirty="0"/>
          </a:p>
        </p:txBody>
      </p:sp>
      <p:sp>
        <p:nvSpPr>
          <p:cNvPr id="20" name="Shape 18"/>
          <p:cNvSpPr/>
          <p:nvPr/>
        </p:nvSpPr>
        <p:spPr>
          <a:xfrm>
            <a:off x="731520" y="4057101"/>
            <a:ext cx="10728930" cy="1037112"/>
          </a:xfrm>
          <a:prstGeom prst="roundRect">
            <a:avLst>
              <a:gd name="adj" fmla="val 8817"/>
            </a:avLst>
          </a:prstGeom>
          <a:solidFill>
            <a:srgbClr val="132420"/>
          </a:solidFill>
          <a:ln w="7620">
            <a:solidFill>
              <a:srgbClr val="1D1E21"/>
            </a:solidFill>
            <a:prstDash val="solid"/>
          </a:ln>
        </p:spPr>
      </p:sp>
      <p:sp>
        <p:nvSpPr>
          <p:cNvPr id="21" name="Shape 19"/>
          <p:cNvSpPr/>
          <p:nvPr/>
        </p:nvSpPr>
        <p:spPr>
          <a:xfrm>
            <a:off x="731520" y="4098249"/>
            <a:ext cx="15270" cy="954816"/>
          </a:xfrm>
          <a:prstGeom prst="rect">
            <a:avLst/>
          </a:prstGeom>
          <a:solidFill>
            <a:srgbClr val="62DFB0"/>
          </a:solidFill>
          <a:ln/>
        </p:spPr>
      </p:sp>
      <p:sp>
        <p:nvSpPr>
          <p:cNvPr id="22" name="Text 20"/>
          <p:cNvSpPr txBox="1"/>
          <p:nvPr/>
        </p:nvSpPr>
        <p:spPr>
          <a:xfrm>
            <a:off x="914400" y="4209532"/>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62DFB0"/>
                </a:solidFill>
                <a:latin typeface="Arial" pitchFamily="34" charset="0"/>
                <a:ea typeface="Arial" pitchFamily="34" charset="-122"/>
                <a:cs typeface="Arial" pitchFamily="34" charset="-120"/>
              </a:rPr>
              <a:t>✅ CHECKPOINT</a:t>
            </a:r>
            <a:endParaRPr lang="en-US" sz="840" dirty="0"/>
          </a:p>
        </p:txBody>
      </p:sp>
      <p:sp>
        <p:nvSpPr>
          <p:cNvPr id="23" name="Shape 21"/>
          <p:cNvSpPr/>
          <p:nvPr/>
        </p:nvSpPr>
        <p:spPr>
          <a:xfrm>
            <a:off x="914400" y="4520062"/>
            <a:ext cx="106710" cy="106710"/>
          </a:xfrm>
          <a:prstGeom prst="roundRect">
            <a:avLst>
              <a:gd name="adj" fmla="val 21423"/>
            </a:avLst>
          </a:prstGeom>
          <a:ln w="11430">
            <a:solidFill>
              <a:srgbClr val="62DFB0"/>
            </a:solidFill>
            <a:prstDash val="solid"/>
          </a:ln>
        </p:spPr>
      </p:sp>
      <p:sp>
        <p:nvSpPr>
          <p:cNvPr id="24" name="Text 22"/>
          <p:cNvSpPr txBox="1"/>
          <p:nvPr/>
        </p:nvSpPr>
        <p:spPr>
          <a:xfrm>
            <a:off x="1112550" y="4460260"/>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Gembok / HTTPS terlihat di address bar</a:t>
            </a:r>
            <a:endParaRPr lang="en-US" sz="1080" dirty="0"/>
          </a:p>
        </p:txBody>
      </p:sp>
      <p:sp>
        <p:nvSpPr>
          <p:cNvPr id="25" name="Shape 23"/>
          <p:cNvSpPr/>
          <p:nvPr/>
        </p:nvSpPr>
        <p:spPr>
          <a:xfrm>
            <a:off x="914400" y="4802703"/>
            <a:ext cx="106710" cy="106710"/>
          </a:xfrm>
          <a:prstGeom prst="roundRect">
            <a:avLst>
              <a:gd name="adj" fmla="val 21423"/>
            </a:avLst>
          </a:prstGeom>
          <a:ln w="11430">
            <a:solidFill>
              <a:srgbClr val="62DFB0"/>
            </a:solidFill>
            <a:prstDash val="solid"/>
          </a:ln>
        </p:spPr>
      </p:sp>
      <p:sp>
        <p:nvSpPr>
          <p:cNvPr id="26" name="Text 24"/>
          <p:cNvSpPr txBox="1"/>
          <p:nvPr/>
        </p:nvSpPr>
        <p:spPr>
          <a:xfrm>
            <a:off x="1112550" y="4742901"/>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Halaman Status tampil: versi agent, status gateway, jumlah sesi aktif</a:t>
            </a:r>
            <a:endParaRPr lang="en-US" sz="1080" dirty="0"/>
          </a:p>
        </p:txBody>
      </p:sp>
      <p:sp>
        <p:nvSpPr>
          <p:cNvPr id="27" name="Text 25"/>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09 / 21 · DETAIL</a:t>
            </a:r>
            <a:endParaRPr lang="en-US" sz="78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731520" y="1118951"/>
            <a:ext cx="198150" cy="0"/>
          </a:xfrm>
          <a:prstGeom prst="line">
            <a:avLst/>
          </a:prstGeom>
          <a:noFill/>
          <a:ln w="7620">
            <a:solidFill>
              <a:srgbClr val="323C5E"/>
            </a:solidFill>
            <a:prstDash val="solid"/>
          </a:ln>
        </p:spPr>
      </p:sp>
      <p:sp>
        <p:nvSpPr>
          <p:cNvPr id="3" name="Text 1"/>
          <p:cNvSpPr txBox="1"/>
          <p:nvPr/>
        </p:nvSpPr>
        <p:spPr>
          <a:xfrm>
            <a:off x="1021110" y="1048085"/>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SESI 2 · TUR DASHBOARD</a:t>
            </a:r>
            <a:endParaRPr lang="en-US" sz="900" dirty="0"/>
          </a:p>
        </p:txBody>
      </p:sp>
      <p:sp>
        <p:nvSpPr>
          <p:cNvPr id="4" name="Text 2"/>
          <p:cNvSpPr txBox="1"/>
          <p:nvPr/>
        </p:nvSpPr>
        <p:spPr>
          <a:xfrm>
            <a:off x="731520" y="1440546"/>
            <a:ext cx="7763256" cy="1414302"/>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Enam halaman yang kita </a:t>
            </a:r>
            <a:br/>
            <a:r>
              <a:rPr lang="en-US" sz="4800" b="1" spc="-96" kern="0" dirty="0">
                <a:solidFill>
                  <a:srgbClr val="F4F6FA"/>
                </a:solidFill>
                <a:latin typeface="Arial" pitchFamily="34" charset="0"/>
                <a:ea typeface="Arial" pitchFamily="34" charset="-122"/>
                <a:cs typeface="Arial" pitchFamily="34" charset="-120"/>
              </a:rPr>
              <a:t>pakai hari ini.</a:t>
            </a:r>
            <a:endParaRPr lang="en-US" sz="4800" dirty="0"/>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731520" y="2976738"/>
          <a:ext cx="10728930" cy="914400"/>
        </p:xfrm>
        <a:graphic>
          <a:graphicData uri="http://schemas.openxmlformats.org/drawingml/2006/table">
            <a:tbl>
              <a:tblPr/>
              <a:tblGrid>
                <a:gridCol w="3647816"/>
                <a:gridCol w="3540557"/>
                <a:gridCol w="3540557"/>
              </a:tblGrid>
              <a:tr h="245334">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HALAMAN</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UNTUK APA</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SESI</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Status</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Ringkasan kesehatan agent</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2</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7F9CFF"/>
                          </a:solidFill>
                          <a:latin typeface="Arial" pitchFamily="34" charset="0"/>
                          <a:ea typeface="Arial" pitchFamily="34" charset="-122"/>
                          <a:cs typeface="Arial" pitchFamily="34" charset="-120"/>
                        </a:rPr>
                        <a:t>Chat</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Ngobrol dengan Hermes langsung di browser</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3, 5, 6</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7F9CFF"/>
                          </a:solidFill>
                          <a:latin typeface="Arial" pitchFamily="34" charset="0"/>
                          <a:ea typeface="Arial" pitchFamily="34" charset="-122"/>
                          <a:cs typeface="Arial" pitchFamily="34" charset="-120"/>
                        </a:rPr>
                        <a:t>Models</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Pilih/ganti model AI (otak)</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3</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7F9CFF"/>
                          </a:solidFill>
                          <a:latin typeface="Arial" pitchFamily="34" charset="0"/>
                          <a:ea typeface="Arial" pitchFamily="34" charset="-122"/>
                          <a:cs typeface="Arial" pitchFamily="34" charset="-120"/>
                        </a:rPr>
                        <a:t>Channels</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Hubungkan Telegram, Slack, dll</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4</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62DFB0"/>
                          </a:solidFill>
                          <a:latin typeface="Arial" pitchFamily="34" charset="0"/>
                          <a:ea typeface="Arial" pitchFamily="34" charset="-122"/>
                          <a:cs typeface="Arial" pitchFamily="34" charset="-120"/>
                        </a:rPr>
                        <a:t>Cron</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Jadwal laporan otomatis</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7</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62DFB0"/>
                          </a:solidFill>
                          <a:latin typeface="Arial" pitchFamily="34" charset="0"/>
                          <a:ea typeface="Arial" pitchFamily="34" charset="-122"/>
                          <a:cs typeface="Arial" pitchFamily="34" charset="-120"/>
                        </a:rPr>
                        <a:t>Skills</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SOP yang bisa dipanggil satu perintah</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8</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bl>
          </a:graphicData>
        </a:graphic>
      </p:graphicFrame>
      <p:sp>
        <p:nvSpPr>
          <p:cNvPr id="6" name="Text 3"/>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10 / 21</a:t>
            </a:r>
            <a:endParaRPr lang="en-US" sz="78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731520" y="1277874"/>
            <a:ext cx="198150" cy="0"/>
          </a:xfrm>
          <a:prstGeom prst="line">
            <a:avLst/>
          </a:prstGeom>
          <a:noFill/>
          <a:ln w="7620">
            <a:solidFill>
              <a:srgbClr val="323C5E"/>
            </a:solidFill>
            <a:prstDash val="solid"/>
          </a:ln>
        </p:spPr>
      </p:sp>
      <p:sp>
        <p:nvSpPr>
          <p:cNvPr id="3" name="Text 1"/>
          <p:cNvSpPr txBox="1"/>
          <p:nvPr/>
        </p:nvSpPr>
        <p:spPr>
          <a:xfrm>
            <a:off x="1021110" y="1207008"/>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SESI 3 · MENGHUBUNGKAN MODEL AI</a:t>
            </a:r>
            <a:endParaRPr lang="en-US" sz="900" dirty="0"/>
          </a:p>
        </p:txBody>
      </p:sp>
      <p:sp>
        <p:nvSpPr>
          <p:cNvPr id="4" name="Text 2"/>
          <p:cNvSpPr txBox="1"/>
          <p:nvPr/>
        </p:nvSpPr>
        <p:spPr>
          <a:xfrm>
            <a:off x="731520" y="1599468"/>
            <a:ext cx="7763256" cy="1414302"/>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Hermes bertanya ke model </a:t>
            </a:r>
            <a:br/>
            <a:r>
              <a:rPr lang="en-US" sz="4800" b="1" spc="-96" kern="0" dirty="0">
                <a:solidFill>
                  <a:srgbClr val="F4F6FA"/>
                </a:solidFill>
                <a:latin typeface="Arial" pitchFamily="34" charset="0"/>
                <a:ea typeface="Arial" pitchFamily="34" charset="-122"/>
                <a:cs typeface="Arial" pitchFamily="34" charset="-120"/>
              </a:rPr>
              <a:t>yang Anda pilih.</a:t>
            </a:r>
            <a:endParaRPr lang="en-US" sz="4800" dirty="0"/>
          </a:p>
        </p:txBody>
      </p:sp>
      <p:sp>
        <p:nvSpPr>
          <p:cNvPr id="5" name="Shape 3"/>
          <p:cNvSpPr/>
          <p:nvPr/>
        </p:nvSpPr>
        <p:spPr>
          <a:xfrm>
            <a:off x="731520" y="3135660"/>
            <a:ext cx="834573" cy="305592"/>
          </a:xfrm>
          <a:prstGeom prst="roundRect">
            <a:avLst>
              <a:gd name="adj" fmla="val 19958"/>
            </a:avLst>
          </a:prstGeom>
          <a:solidFill>
            <a:srgbClr val="0E0F12"/>
          </a:solidFill>
          <a:ln w="7620">
            <a:solidFill>
              <a:srgbClr val="1D1E21"/>
            </a:solidFill>
            <a:prstDash val="solid"/>
          </a:ln>
        </p:spPr>
      </p:sp>
      <p:sp>
        <p:nvSpPr>
          <p:cNvPr id="6" name="Text 4"/>
          <p:cNvSpPr txBox="1"/>
          <p:nvPr/>
        </p:nvSpPr>
        <p:spPr>
          <a:xfrm>
            <a:off x="717621" y="3204240"/>
            <a:ext cx="862279"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B9C0CD"/>
                </a:solidFill>
                <a:latin typeface="Courier New" pitchFamily="34" charset="0"/>
                <a:ea typeface="Courier New" pitchFamily="34" charset="-122"/>
                <a:cs typeface="Courier New" pitchFamily="34" charset="-120"/>
              </a:rPr>
              <a:t>MODELS</a:t>
            </a:r>
            <a:endParaRPr lang="en-US" sz="1020" dirty="0"/>
          </a:p>
        </p:txBody>
      </p:sp>
      <p:sp>
        <p:nvSpPr>
          <p:cNvPr id="7" name="Shape 5"/>
          <p:cNvSpPr/>
          <p:nvPr/>
        </p:nvSpPr>
        <p:spPr>
          <a:xfrm>
            <a:off x="1581272" y="3288457"/>
            <a:ext cx="221010" cy="0"/>
          </a:xfrm>
          <a:prstGeom prst="line">
            <a:avLst/>
          </a:prstGeom>
          <a:noFill/>
          <a:ln w="7620">
            <a:solidFill>
              <a:srgbClr val="2F3032"/>
            </a:solidFill>
            <a:prstDash val="solid"/>
            <a:tailEnd type="triangle"/>
          </a:ln>
        </p:spPr>
      </p:sp>
      <p:sp>
        <p:nvSpPr>
          <p:cNvPr id="8" name="Shape 6"/>
          <p:cNvSpPr/>
          <p:nvPr/>
        </p:nvSpPr>
        <p:spPr>
          <a:xfrm>
            <a:off x="1825142" y="3135660"/>
            <a:ext cx="2476835" cy="305592"/>
          </a:xfrm>
          <a:prstGeom prst="roundRect">
            <a:avLst>
              <a:gd name="adj" fmla="val 19958"/>
            </a:avLst>
          </a:prstGeom>
          <a:solidFill>
            <a:srgbClr val="0E0F12"/>
          </a:solidFill>
          <a:ln w="7620">
            <a:solidFill>
              <a:srgbClr val="1D1E21"/>
            </a:solidFill>
            <a:prstDash val="solid"/>
          </a:ln>
        </p:spPr>
      </p:sp>
      <p:sp>
        <p:nvSpPr>
          <p:cNvPr id="9" name="Text 7"/>
          <p:cNvSpPr txBox="1"/>
          <p:nvPr/>
        </p:nvSpPr>
        <p:spPr>
          <a:xfrm>
            <a:off x="1798991" y="3204240"/>
            <a:ext cx="2529230"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B9C0CD"/>
                </a:solidFill>
                <a:latin typeface="Courier New" pitchFamily="34" charset="0"/>
                <a:ea typeface="Courier New" pitchFamily="34" charset="-122"/>
                <a:cs typeface="Courier New" pitchFamily="34" charset="-120"/>
              </a:rPr>
              <a:t>MODEL SETTINGS → CHANGE</a:t>
            </a:r>
            <a:endParaRPr lang="en-US" sz="1020" dirty="0"/>
          </a:p>
        </p:txBody>
      </p:sp>
      <p:sp>
        <p:nvSpPr>
          <p:cNvPr id="10" name="Shape 8"/>
          <p:cNvSpPr/>
          <p:nvPr/>
        </p:nvSpPr>
        <p:spPr>
          <a:xfrm>
            <a:off x="4317248" y="3288457"/>
            <a:ext cx="221010" cy="0"/>
          </a:xfrm>
          <a:prstGeom prst="line">
            <a:avLst/>
          </a:prstGeom>
          <a:noFill/>
          <a:ln w="7620">
            <a:solidFill>
              <a:srgbClr val="2F3032"/>
            </a:solidFill>
            <a:prstDash val="solid"/>
            <a:tailEnd type="triangle"/>
          </a:ln>
        </p:spPr>
      </p:sp>
      <p:sp>
        <p:nvSpPr>
          <p:cNvPr id="11" name="Shape 9"/>
          <p:cNvSpPr/>
          <p:nvPr/>
        </p:nvSpPr>
        <p:spPr>
          <a:xfrm>
            <a:off x="4561027" y="3135660"/>
            <a:ext cx="2328520" cy="305592"/>
          </a:xfrm>
          <a:prstGeom prst="roundRect">
            <a:avLst>
              <a:gd name="adj" fmla="val 19958"/>
            </a:avLst>
          </a:prstGeom>
          <a:solidFill>
            <a:srgbClr val="181D2D"/>
          </a:solidFill>
          <a:ln w="7620">
            <a:solidFill>
              <a:srgbClr val="323C5E"/>
            </a:solidFill>
            <a:prstDash val="solid"/>
          </a:ln>
        </p:spPr>
      </p:sp>
      <p:sp>
        <p:nvSpPr>
          <p:cNvPr id="12" name="Text 10"/>
          <p:cNvSpPr txBox="1"/>
          <p:nvPr/>
        </p:nvSpPr>
        <p:spPr>
          <a:xfrm>
            <a:off x="4535973" y="3204240"/>
            <a:ext cx="2378720"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7F9CFF"/>
                </a:solidFill>
                <a:latin typeface="Courier New" pitchFamily="34" charset="0"/>
                <a:ea typeface="Courier New" pitchFamily="34" charset="-122"/>
                <a:cs typeface="Courier New" pitchFamily="34" charset="-120"/>
              </a:rPr>
              <a:t>PILIH PROVIDER + MODEL</a:t>
            </a:r>
            <a:endParaRPr lang="en-US" sz="1020" dirty="0"/>
          </a:p>
        </p:txBody>
      </p:sp>
      <p:sp>
        <p:nvSpPr>
          <p:cNvPr id="13" name="Shape 11"/>
          <p:cNvSpPr/>
          <p:nvPr/>
        </p:nvSpPr>
        <p:spPr>
          <a:xfrm>
            <a:off x="6904817" y="3288457"/>
            <a:ext cx="221010" cy="0"/>
          </a:xfrm>
          <a:prstGeom prst="line">
            <a:avLst/>
          </a:prstGeom>
          <a:noFill/>
          <a:ln w="7620">
            <a:solidFill>
              <a:srgbClr val="2F3032"/>
            </a:solidFill>
            <a:prstDash val="solid"/>
            <a:tailEnd type="triangle"/>
          </a:ln>
        </p:spPr>
      </p:sp>
      <p:sp>
        <p:nvSpPr>
          <p:cNvPr id="14" name="Shape 12"/>
          <p:cNvSpPr/>
          <p:nvPr/>
        </p:nvSpPr>
        <p:spPr>
          <a:xfrm>
            <a:off x="7148596" y="3135660"/>
            <a:ext cx="834573" cy="305592"/>
          </a:xfrm>
          <a:prstGeom prst="roundRect">
            <a:avLst>
              <a:gd name="adj" fmla="val 19958"/>
            </a:avLst>
          </a:prstGeom>
          <a:solidFill>
            <a:srgbClr val="132420"/>
          </a:solidFill>
          <a:ln w="7620">
            <a:solidFill>
              <a:srgbClr val="295244"/>
            </a:solidFill>
            <a:prstDash val="solid"/>
          </a:ln>
        </p:spPr>
      </p:sp>
      <p:sp>
        <p:nvSpPr>
          <p:cNvPr id="15" name="Text 13"/>
          <p:cNvSpPr txBox="1"/>
          <p:nvPr/>
        </p:nvSpPr>
        <p:spPr>
          <a:xfrm>
            <a:off x="7134789" y="3204240"/>
            <a:ext cx="862279"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62DFB0"/>
                </a:solidFill>
                <a:latin typeface="Courier New" pitchFamily="34" charset="0"/>
                <a:ea typeface="Courier New" pitchFamily="34" charset="-122"/>
                <a:cs typeface="Courier New" pitchFamily="34" charset="-120"/>
              </a:rPr>
              <a:t>SWITCH</a:t>
            </a:r>
            <a:endParaRPr lang="en-US" sz="102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731520" y="3685032"/>
          <a:ext cx="10728930" cy="914400"/>
        </p:xfrm>
        <a:graphic>
          <a:graphicData uri="http://schemas.openxmlformats.org/drawingml/2006/table">
            <a:tbl>
              <a:tblPr/>
              <a:tblGrid>
                <a:gridCol w="3647816"/>
                <a:gridCol w="3540557"/>
                <a:gridCol w="3540557"/>
              </a:tblGrid>
              <a:tr h="245334">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JALUR</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PROVIDER (KOLOM KIRI)</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CARA LOGIN</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7F9CFF"/>
                          </a:solidFill>
                          <a:latin typeface="Arial" pitchFamily="34" charset="0"/>
                          <a:ea typeface="Arial" pitchFamily="34" charset="-122"/>
                          <a:cs typeface="Arial" pitchFamily="34" charset="-120"/>
                        </a:rPr>
                        <a:t>A · Claude Pro/Max</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Anthropic</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Sudah di-OAuth panitia / Authorize lewat link</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7F9CFF"/>
                          </a:solidFill>
                          <a:latin typeface="Arial" pitchFamily="34" charset="0"/>
                          <a:ea typeface="Arial" pitchFamily="34" charset="-122"/>
                          <a:cs typeface="Arial" pitchFamily="34" charset="-120"/>
                        </a:rPr>
                        <a:t>B · ChatGPT</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OpenAI / Codex</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Sudah dikonfigurasi panitia</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7F9CFF"/>
                          </a:solidFill>
                          <a:latin typeface="Arial" pitchFamily="34" charset="0"/>
                          <a:ea typeface="Arial" pitchFamily="34" charset="-122"/>
                          <a:cs typeface="Arial" pitchFamily="34" charset="-120"/>
                        </a:rPr>
                        <a:t>C · OpenRouter</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OpenRouter</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API key sudah tersimpan di halaman API Keys</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bl>
          </a:graphicData>
        </a:graphic>
      </p:graphicFrame>
      <p:sp>
        <p:nvSpPr>
          <p:cNvPr id="17" name="Text 14"/>
          <p:cNvSpPr txBox="1"/>
          <p:nvPr/>
        </p:nvSpPr>
        <p:spPr>
          <a:xfrm>
            <a:off x="731520" y="5468112"/>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Berlaku untuk sesi baru. Chat yang sedang jalan tetap pakai model lama sampai Anda ketik /model.</a:t>
            </a:r>
            <a:endParaRPr lang="en-US" sz="960" dirty="0"/>
          </a:p>
        </p:txBody>
      </p:sp>
      <p:sp>
        <p:nvSpPr>
          <p:cNvPr id="18" name="Text 15"/>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11 / 21</a:t>
            </a:r>
            <a:endParaRPr lang="en-US" sz="78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11</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Mengganti model</a:t>
            </a:r>
            <a:endParaRPr lang="en-US" sz="2592" dirty="0"/>
          </a:p>
        </p:txBody>
      </p:sp>
      <p:sp>
        <p:nvSpPr>
          <p:cNvPr id="5" name="Shape 3"/>
          <p:cNvSpPr/>
          <p:nvPr/>
        </p:nvSpPr>
        <p:spPr>
          <a:xfrm>
            <a:off x="731520" y="1577614"/>
            <a:ext cx="10728930" cy="1602486"/>
          </a:xfrm>
          <a:prstGeom prst="roundRect">
            <a:avLst>
              <a:gd name="adj" fmla="val 5706"/>
            </a:avLst>
          </a:prstGeom>
          <a:solidFill>
            <a:srgbClr val="0E0F12"/>
          </a:solidFill>
          <a:ln w="7620">
            <a:solidFill>
              <a:srgbClr val="1D1E21"/>
            </a:solidFill>
            <a:prstDash val="solid"/>
          </a:ln>
        </p:spPr>
      </p:sp>
      <p:sp>
        <p:nvSpPr>
          <p:cNvPr id="6" name="Shape 4"/>
          <p:cNvSpPr/>
          <p:nvPr/>
        </p:nvSpPr>
        <p:spPr>
          <a:xfrm>
            <a:off x="731520" y="1618762"/>
            <a:ext cx="15270" cy="1520190"/>
          </a:xfrm>
          <a:prstGeom prst="rect">
            <a:avLst/>
          </a:prstGeom>
          <a:solidFill>
            <a:srgbClr val="2F3032"/>
          </a:solidFill>
          <a:ln/>
        </p:spPr>
      </p:sp>
      <p:sp>
        <p:nvSpPr>
          <p:cNvPr id="7" name="Text 5"/>
          <p:cNvSpPr txBox="1"/>
          <p:nvPr/>
        </p:nvSpPr>
        <p:spPr>
          <a:xfrm>
            <a:off x="914400" y="1729953"/>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7B8494"/>
                </a:solidFill>
                <a:latin typeface="Arial" pitchFamily="34" charset="0"/>
                <a:ea typeface="Arial" pitchFamily="34" charset="-122"/>
                <a:cs typeface="Arial" pitchFamily="34" charset="-120"/>
              </a:rPr>
              <a:t>LANGKAH</a:t>
            </a:r>
            <a:endParaRPr lang="en-US" sz="840" dirty="0"/>
          </a:p>
        </p:txBody>
      </p:sp>
      <p:sp>
        <p:nvSpPr>
          <p:cNvPr id="8" name="Shape 6"/>
          <p:cNvSpPr/>
          <p:nvPr/>
        </p:nvSpPr>
        <p:spPr>
          <a:xfrm>
            <a:off x="914400" y="2040484"/>
            <a:ext cx="106710" cy="106710"/>
          </a:xfrm>
          <a:prstGeom prst="roundRect">
            <a:avLst>
              <a:gd name="adj" fmla="val 21423"/>
            </a:avLst>
          </a:prstGeom>
          <a:ln w="11430">
            <a:solidFill>
              <a:srgbClr val="4C5464"/>
            </a:solidFill>
            <a:prstDash val="solid"/>
          </a:ln>
        </p:spPr>
      </p:sp>
      <p:sp>
        <p:nvSpPr>
          <p:cNvPr id="9" name="Text 7"/>
          <p:cNvSpPr txBox="1"/>
          <p:nvPr/>
        </p:nvSpPr>
        <p:spPr>
          <a:xfrm>
            <a:off x="1112550" y="1980682"/>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1. Klik Models di sidebar</a:t>
            </a:r>
            <a:endParaRPr lang="en-US" sz="1080" dirty="0"/>
          </a:p>
        </p:txBody>
      </p:sp>
      <p:sp>
        <p:nvSpPr>
          <p:cNvPr id="10" name="Shape 8"/>
          <p:cNvSpPr/>
          <p:nvPr/>
        </p:nvSpPr>
        <p:spPr>
          <a:xfrm>
            <a:off x="914400" y="2323216"/>
            <a:ext cx="106710" cy="106710"/>
          </a:xfrm>
          <a:prstGeom prst="roundRect">
            <a:avLst>
              <a:gd name="adj" fmla="val 21423"/>
            </a:avLst>
          </a:prstGeom>
          <a:ln w="11430">
            <a:solidFill>
              <a:srgbClr val="4C5464"/>
            </a:solidFill>
            <a:prstDash val="solid"/>
          </a:ln>
        </p:spPr>
      </p:sp>
      <p:sp>
        <p:nvSpPr>
          <p:cNvPr id="11" name="Text 9"/>
          <p:cNvSpPr txBox="1"/>
          <p:nvPr/>
        </p:nvSpPr>
        <p:spPr>
          <a:xfrm>
            <a:off x="1112550" y="2263414"/>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2. Kartu Model Settings di atas → klik Change pada baris Main model</a:t>
            </a:r>
            <a:endParaRPr lang="en-US" sz="1080" dirty="0"/>
          </a:p>
        </p:txBody>
      </p:sp>
      <p:sp>
        <p:nvSpPr>
          <p:cNvPr id="12" name="Shape 10"/>
          <p:cNvSpPr/>
          <p:nvPr/>
        </p:nvSpPr>
        <p:spPr>
          <a:xfrm>
            <a:off x="914400" y="2605949"/>
            <a:ext cx="106710" cy="106710"/>
          </a:xfrm>
          <a:prstGeom prst="roundRect">
            <a:avLst>
              <a:gd name="adj" fmla="val 21423"/>
            </a:avLst>
          </a:prstGeom>
          <a:ln w="11430">
            <a:solidFill>
              <a:srgbClr val="4C5464"/>
            </a:solidFill>
            <a:prstDash val="solid"/>
          </a:ln>
        </p:spPr>
      </p:sp>
      <p:sp>
        <p:nvSpPr>
          <p:cNvPr id="13" name="Text 11"/>
          <p:cNvSpPr txBox="1"/>
          <p:nvPr/>
        </p:nvSpPr>
        <p:spPr>
          <a:xfrm>
            <a:off x="1112550" y="2546055"/>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3. Dialog picker: pilih provider di kolom kiri</a:t>
            </a:r>
            <a:endParaRPr lang="en-US" sz="1080" dirty="0"/>
          </a:p>
        </p:txBody>
      </p:sp>
      <p:sp>
        <p:nvSpPr>
          <p:cNvPr id="14" name="Shape 12"/>
          <p:cNvSpPr/>
          <p:nvPr/>
        </p:nvSpPr>
        <p:spPr>
          <a:xfrm>
            <a:off x="914400" y="2888590"/>
            <a:ext cx="106710" cy="106710"/>
          </a:xfrm>
          <a:prstGeom prst="roundRect">
            <a:avLst>
              <a:gd name="adj" fmla="val 21423"/>
            </a:avLst>
          </a:prstGeom>
          <a:ln w="11430">
            <a:solidFill>
              <a:srgbClr val="4C5464"/>
            </a:solidFill>
            <a:prstDash val="solid"/>
          </a:ln>
        </p:spPr>
      </p:sp>
      <p:sp>
        <p:nvSpPr>
          <p:cNvPr id="15" name="Text 13"/>
          <p:cNvSpPr txBox="1"/>
          <p:nvPr/>
        </p:nvSpPr>
        <p:spPr>
          <a:xfrm>
            <a:off x="1112550" y="2828788"/>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4. Pilih model di kolom kanan → klik Switch</a:t>
            </a:r>
            <a:endParaRPr lang="en-US" sz="1080" dirty="0"/>
          </a:p>
        </p:txBody>
      </p:sp>
      <p:sp>
        <p:nvSpPr>
          <p:cNvPr id="16" name="Text 14"/>
          <p:cNvSpPr txBox="1"/>
          <p:nvPr/>
        </p:nvSpPr>
        <p:spPr>
          <a:xfrm>
            <a:off x="731520" y="3423879"/>
            <a:ext cx="6029279" cy="553212"/>
          </a:xfrm>
          <a:prstGeom prst="rect">
            <a:avLst/>
          </a:prstGeom>
          <a:noFill/>
          <a:ln/>
        </p:spPr>
        <p:txBody>
          <a:bodyPr wrap="square" lIns="0" tIns="0" rIns="0" bIns="0" rtlCol="0" anchor="t"/>
          <a:lstStyle/>
          <a:p>
            <a:pPr algn="l" indent="0" marL="0">
              <a:lnSpc>
                <a:spcPts val="2046"/>
              </a:lnSpc>
              <a:buNone/>
            </a:pPr>
            <a:r>
              <a:rPr lang="en-US" sz="1320" dirty="0">
                <a:solidFill>
                  <a:srgbClr val="7B8494"/>
                </a:solidFill>
                <a:latin typeface="Arial" pitchFamily="34" charset="0"/>
                <a:ea typeface="Arial" pitchFamily="34" charset="-122"/>
                <a:cs typeface="Arial" pitchFamily="34" charset="-120"/>
              </a:rPr>
              <a:t>Perubahan berlaku untuk sesi baru. Untuk chat yang sedang berjalan, ketik </a:t>
            </a:r>
            <a:br/>
            <a:r>
              <a:rPr lang="en-US" sz="1320" dirty="0">
                <a:solidFill>
                  <a:srgbClr val="7B8494"/>
                </a:solidFill>
                <a:latin typeface="Arial" pitchFamily="34" charset="0"/>
                <a:ea typeface="Arial" pitchFamily="34" charset="-122"/>
                <a:cs typeface="Arial" pitchFamily="34" charset="-120"/>
              </a:rPr>
              <a:t>perintah ini di dalam chat:</a:t>
            </a:r>
            <a:endParaRPr lang="en-US" sz="1320" dirty="0"/>
          </a:p>
        </p:txBody>
      </p:sp>
      <p:sp>
        <p:nvSpPr>
          <p:cNvPr id="17" name="Shape 15"/>
          <p:cNvSpPr/>
          <p:nvPr/>
        </p:nvSpPr>
        <p:spPr>
          <a:xfrm>
            <a:off x="731520" y="4187403"/>
            <a:ext cx="10728930" cy="672084"/>
          </a:xfrm>
          <a:prstGeom prst="roundRect">
            <a:avLst>
              <a:gd name="adj" fmla="val 13605"/>
            </a:avLst>
          </a:prstGeom>
          <a:solidFill>
            <a:srgbClr val="06070A"/>
          </a:solidFill>
          <a:ln w="7620">
            <a:solidFill>
              <a:srgbClr val="1D1E21"/>
            </a:solidFill>
            <a:prstDash val="solid"/>
          </a:ln>
        </p:spPr>
      </p:sp>
      <p:sp>
        <p:nvSpPr>
          <p:cNvPr id="18" name="Shape 16"/>
          <p:cNvSpPr/>
          <p:nvPr/>
        </p:nvSpPr>
        <p:spPr>
          <a:xfrm>
            <a:off x="739110" y="4195084"/>
            <a:ext cx="10713750" cy="268194"/>
          </a:xfrm>
          <a:prstGeom prst="roundRect">
            <a:avLst>
              <a:gd name="adj" fmla="val 31265"/>
            </a:avLst>
          </a:prstGeom>
          <a:solidFill>
            <a:srgbClr val="0E0F12"/>
          </a:solidFill>
          <a:ln/>
        </p:spPr>
      </p:sp>
      <p:sp>
        <p:nvSpPr>
          <p:cNvPr id="19" name="Shape 17"/>
          <p:cNvSpPr/>
          <p:nvPr/>
        </p:nvSpPr>
        <p:spPr>
          <a:xfrm>
            <a:off x="739110" y="4325386"/>
            <a:ext cx="10713750" cy="137892"/>
          </a:xfrm>
          <a:prstGeom prst="rect">
            <a:avLst/>
          </a:prstGeom>
          <a:solidFill>
            <a:srgbClr val="0E0F12"/>
          </a:solidFill>
          <a:ln/>
        </p:spPr>
      </p:sp>
      <p:sp>
        <p:nvSpPr>
          <p:cNvPr id="20" name="Shape 18"/>
          <p:cNvSpPr/>
          <p:nvPr/>
        </p:nvSpPr>
        <p:spPr>
          <a:xfrm>
            <a:off x="731520" y="4463278"/>
            <a:ext cx="10728930" cy="0"/>
          </a:xfrm>
          <a:prstGeom prst="line">
            <a:avLst/>
          </a:prstGeom>
          <a:noFill/>
          <a:ln w="7620">
            <a:solidFill>
              <a:srgbClr val="1D1E21"/>
            </a:solidFill>
            <a:prstDash val="solid"/>
          </a:ln>
        </p:spPr>
      </p:sp>
      <p:sp>
        <p:nvSpPr>
          <p:cNvPr id="21" name="Text 19"/>
          <p:cNvSpPr txBox="1"/>
          <p:nvPr/>
        </p:nvSpPr>
        <p:spPr>
          <a:xfrm>
            <a:off x="838230" y="4255983"/>
            <a:ext cx="342534"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chat</a:t>
            </a:r>
            <a:endParaRPr lang="en-US" sz="780" dirty="0"/>
          </a:p>
        </p:txBody>
      </p:sp>
      <p:sp>
        <p:nvSpPr>
          <p:cNvPr id="22" name="Text 20"/>
          <p:cNvSpPr txBox="1"/>
          <p:nvPr/>
        </p:nvSpPr>
        <p:spPr>
          <a:xfrm>
            <a:off x="853410" y="4569988"/>
            <a:ext cx="10485150" cy="20574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/model</a:t>
            </a:r>
            <a:endParaRPr lang="en-US" sz="900" dirty="0"/>
          </a:p>
        </p:txBody>
      </p:sp>
      <p:sp>
        <p:nvSpPr>
          <p:cNvPr id="23" name="Text 21"/>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11 / 21 · DETAIL</a:t>
            </a:r>
            <a:endParaRPr lang="en-US" sz="78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731520" y="1204356"/>
            <a:ext cx="198150" cy="0"/>
          </a:xfrm>
          <a:prstGeom prst="line">
            <a:avLst/>
          </a:prstGeom>
          <a:noFill/>
          <a:ln w="7620">
            <a:solidFill>
              <a:srgbClr val="323C5E"/>
            </a:solidFill>
            <a:prstDash val="solid"/>
          </a:ln>
        </p:spPr>
      </p:sp>
      <p:sp>
        <p:nvSpPr>
          <p:cNvPr id="3" name="Text 1"/>
          <p:cNvSpPr txBox="1"/>
          <p:nvPr/>
        </p:nvSpPr>
        <p:spPr>
          <a:xfrm>
            <a:off x="1021110" y="1133490"/>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SESI 3 · PRAKTIK</a:t>
            </a:r>
            <a:endParaRPr lang="en-US" sz="900" dirty="0"/>
          </a:p>
        </p:txBody>
      </p:sp>
      <p:sp>
        <p:nvSpPr>
          <p:cNvPr id="4" name="Text 2"/>
          <p:cNvSpPr txBox="1"/>
          <p:nvPr/>
        </p:nvSpPr>
        <p:spPr>
          <a:xfrm>
            <a:off x="731520" y="1525951"/>
            <a:ext cx="7763256" cy="1414302"/>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Chat pertama, lalu beri dia </a:t>
            </a:r>
            <a:br/>
            <a:r>
              <a:rPr lang="en-US" sz="4800" b="1" spc="-96" kern="0" dirty="0">
                <a:solidFill>
                  <a:srgbClr val="F4F6FA"/>
                </a:solidFill>
                <a:latin typeface="Arial" pitchFamily="34" charset="0"/>
                <a:ea typeface="Arial" pitchFamily="34" charset="-122"/>
                <a:cs typeface="Arial" pitchFamily="34" charset="-120"/>
              </a:rPr>
              <a:t>nama.</a:t>
            </a:r>
            <a:endParaRPr lang="en-US" sz="4800" dirty="0"/>
          </a:p>
        </p:txBody>
      </p:sp>
      <p:sp>
        <p:nvSpPr>
          <p:cNvPr id="5" name="Text 3"/>
          <p:cNvSpPr txBox="1"/>
          <p:nvPr/>
        </p:nvSpPr>
        <p:spPr>
          <a:xfrm>
            <a:off x="731520" y="3062143"/>
            <a:ext cx="5146975" cy="165324"/>
          </a:xfrm>
          <a:prstGeom prst="rect">
            <a:avLst/>
          </a:prstGeom>
          <a:noFill/>
          <a:ln/>
        </p:spPr>
        <p:txBody>
          <a:bodyPr wrap="square" lIns="0" tIns="0" rIns="0" bIns="0" rtlCol="0" anchor="t"/>
          <a:lstStyle/>
          <a:p>
            <a:pPr algn="l" indent="0" marL="0">
              <a:lnSpc>
                <a:spcPts val="1134"/>
              </a:lnSpc>
              <a:buNone/>
            </a:pPr>
            <a:r>
              <a:rPr lang="en-US" sz="840" spc="168" kern="0" dirty="0">
                <a:solidFill>
                  <a:srgbClr val="7F9CFF"/>
                </a:solidFill>
                <a:latin typeface="Courier New" pitchFamily="34" charset="0"/>
                <a:ea typeface="Courier New" pitchFamily="34" charset="-122"/>
                <a:cs typeface="Courier New" pitchFamily="34" charset="-120"/>
              </a:rPr>
              <a:t>1 · CHAT PERTAMA</a:t>
            </a:r>
            <a:endParaRPr lang="en-US" sz="840" dirty="0"/>
          </a:p>
        </p:txBody>
      </p:sp>
      <p:sp>
        <p:nvSpPr>
          <p:cNvPr id="6" name="Shape 4"/>
          <p:cNvSpPr/>
          <p:nvPr/>
        </p:nvSpPr>
        <p:spPr>
          <a:xfrm>
            <a:off x="731520" y="3443722"/>
            <a:ext cx="38130" cy="38130"/>
          </a:xfrm>
          <a:prstGeom prst="ellipse">
            <a:avLst/>
          </a:prstGeom>
          <a:solidFill>
            <a:srgbClr val="2F3032"/>
          </a:solidFill>
          <a:ln/>
        </p:spPr>
      </p:sp>
      <p:sp>
        <p:nvSpPr>
          <p:cNvPr id="7" name="Text 5"/>
          <p:cNvSpPr txBox="1"/>
          <p:nvPr/>
        </p:nvSpPr>
        <p:spPr>
          <a:xfrm>
            <a:off x="861090" y="3358500"/>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Klik Chat → New chat</a:t>
            </a:r>
            <a:endParaRPr lang="en-US" sz="1140" dirty="0"/>
          </a:p>
        </p:txBody>
      </p:sp>
      <p:sp>
        <p:nvSpPr>
          <p:cNvPr id="8" name="Shape 6"/>
          <p:cNvSpPr/>
          <p:nvPr/>
        </p:nvSpPr>
        <p:spPr>
          <a:xfrm>
            <a:off x="731520" y="3737884"/>
            <a:ext cx="38130" cy="38130"/>
          </a:xfrm>
          <a:prstGeom prst="ellipse">
            <a:avLst/>
          </a:prstGeom>
          <a:solidFill>
            <a:srgbClr val="2F3032"/>
          </a:solidFill>
          <a:ln/>
        </p:spPr>
      </p:sp>
      <p:sp>
        <p:nvSpPr>
          <p:cNvPr id="9" name="Text 7"/>
          <p:cNvSpPr txBox="1"/>
          <p:nvPr/>
        </p:nvSpPr>
        <p:spPr>
          <a:xfrm>
            <a:off x="861090" y="3652662"/>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Minta perkenalan + jam server</a:t>
            </a:r>
            <a:endParaRPr lang="en-US" sz="1140" dirty="0"/>
          </a:p>
        </p:txBody>
      </p:sp>
      <p:sp>
        <p:nvSpPr>
          <p:cNvPr id="10" name="Shape 8"/>
          <p:cNvSpPr/>
          <p:nvPr/>
        </p:nvSpPr>
        <p:spPr>
          <a:xfrm>
            <a:off x="731520" y="4031955"/>
            <a:ext cx="38130" cy="38130"/>
          </a:xfrm>
          <a:prstGeom prst="ellipse">
            <a:avLst/>
          </a:prstGeom>
          <a:solidFill>
            <a:srgbClr val="2F3032"/>
          </a:solidFill>
          <a:ln/>
        </p:spPr>
      </p:sp>
      <p:sp>
        <p:nvSpPr>
          <p:cNvPr id="11" name="Text 9"/>
          <p:cNvSpPr txBox="1"/>
          <p:nvPr/>
        </p:nvSpPr>
        <p:spPr>
          <a:xfrm>
            <a:off x="861090" y="3946825"/>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Tanya sisa ruang disk</a:t>
            </a:r>
            <a:endParaRPr lang="en-US" sz="1140" dirty="0"/>
          </a:p>
        </p:txBody>
      </p:sp>
      <p:sp>
        <p:nvSpPr>
          <p:cNvPr id="12" name="Shape 10"/>
          <p:cNvSpPr/>
          <p:nvPr/>
        </p:nvSpPr>
        <p:spPr>
          <a:xfrm>
            <a:off x="731520" y="4326118"/>
            <a:ext cx="38130" cy="38130"/>
          </a:xfrm>
          <a:prstGeom prst="ellipse">
            <a:avLst/>
          </a:prstGeom>
          <a:solidFill>
            <a:srgbClr val="2F3032"/>
          </a:solidFill>
          <a:ln/>
        </p:spPr>
      </p:sp>
      <p:sp>
        <p:nvSpPr>
          <p:cNvPr id="13" name="Text 11"/>
          <p:cNvSpPr txBox="1"/>
          <p:nvPr/>
        </p:nvSpPr>
        <p:spPr>
          <a:xfrm>
            <a:off x="861090" y="4240896"/>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Hermes menjalankan perintah, bukan menebak</a:t>
            </a:r>
            <a:endParaRPr lang="en-US" sz="1140" dirty="0"/>
          </a:p>
        </p:txBody>
      </p:sp>
      <p:sp>
        <p:nvSpPr>
          <p:cNvPr id="14" name="Shape 12"/>
          <p:cNvSpPr/>
          <p:nvPr/>
        </p:nvSpPr>
        <p:spPr>
          <a:xfrm>
            <a:off x="6092190" y="3062143"/>
            <a:ext cx="0" cy="1381476"/>
          </a:xfrm>
          <a:prstGeom prst="line">
            <a:avLst/>
          </a:prstGeom>
          <a:noFill/>
          <a:ln w="7620">
            <a:solidFill>
              <a:srgbClr val="2F3032"/>
            </a:solidFill>
            <a:prstDash val="solid"/>
          </a:ln>
        </p:spPr>
      </p:sp>
      <p:sp>
        <p:nvSpPr>
          <p:cNvPr id="15" name="Text 13"/>
          <p:cNvSpPr txBox="1"/>
          <p:nvPr/>
        </p:nvSpPr>
        <p:spPr>
          <a:xfrm>
            <a:off x="6404640" y="3062143"/>
            <a:ext cx="5146975" cy="165324"/>
          </a:xfrm>
          <a:prstGeom prst="rect">
            <a:avLst/>
          </a:prstGeom>
          <a:noFill/>
          <a:ln/>
        </p:spPr>
        <p:txBody>
          <a:bodyPr wrap="square" lIns="0" tIns="0" rIns="0" bIns="0" rtlCol="0" anchor="t"/>
          <a:lstStyle/>
          <a:p>
            <a:pPr algn="l" indent="0" marL="0">
              <a:lnSpc>
                <a:spcPts val="1134"/>
              </a:lnSpc>
              <a:buNone/>
            </a:pPr>
            <a:r>
              <a:rPr lang="en-US" sz="840" spc="168" kern="0" dirty="0">
                <a:solidFill>
                  <a:srgbClr val="FFB27A"/>
                </a:solidFill>
                <a:latin typeface="Courier New" pitchFamily="34" charset="0"/>
                <a:ea typeface="Courier New" pitchFamily="34" charset="-122"/>
                <a:cs typeface="Courier New" pitchFamily="34" charset="-120"/>
              </a:rPr>
              <a:t>2 · PERSONA LEWAT SOUL.MD</a:t>
            </a:r>
            <a:endParaRPr lang="en-US" sz="840" dirty="0"/>
          </a:p>
        </p:txBody>
      </p:sp>
      <p:sp>
        <p:nvSpPr>
          <p:cNvPr id="16" name="Shape 14"/>
          <p:cNvSpPr/>
          <p:nvPr/>
        </p:nvSpPr>
        <p:spPr>
          <a:xfrm>
            <a:off x="6404640" y="3443722"/>
            <a:ext cx="38130" cy="38130"/>
          </a:xfrm>
          <a:prstGeom prst="ellipse">
            <a:avLst/>
          </a:prstGeom>
          <a:solidFill>
            <a:srgbClr val="2F3032"/>
          </a:solidFill>
          <a:ln/>
        </p:spPr>
      </p:sp>
      <p:sp>
        <p:nvSpPr>
          <p:cNvPr id="17" name="Text 15"/>
          <p:cNvSpPr txBox="1"/>
          <p:nvPr/>
        </p:nvSpPr>
        <p:spPr>
          <a:xfrm>
            <a:off x="6534120" y="3358500"/>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SOUL.md = identitas utama Hermes</a:t>
            </a:r>
            <a:endParaRPr lang="en-US" sz="1140" dirty="0"/>
          </a:p>
        </p:txBody>
      </p:sp>
      <p:sp>
        <p:nvSpPr>
          <p:cNvPr id="18" name="Shape 16"/>
          <p:cNvSpPr/>
          <p:nvPr/>
        </p:nvSpPr>
        <p:spPr>
          <a:xfrm>
            <a:off x="6404640" y="3737884"/>
            <a:ext cx="38130" cy="38130"/>
          </a:xfrm>
          <a:prstGeom prst="ellipse">
            <a:avLst/>
          </a:prstGeom>
          <a:solidFill>
            <a:srgbClr val="2F3032"/>
          </a:solidFill>
          <a:ln/>
        </p:spPr>
      </p:sp>
      <p:sp>
        <p:nvSpPr>
          <p:cNvPr id="19" name="Text 17"/>
          <p:cNvSpPr txBox="1"/>
          <p:nvPr/>
        </p:nvSpPr>
        <p:spPr>
          <a:xfrm>
            <a:off x="6534120" y="3652662"/>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Minta lewat chat: nama, gaya, aturan</a:t>
            </a:r>
            <a:endParaRPr lang="en-US" sz="1140" dirty="0"/>
          </a:p>
        </p:txBody>
      </p:sp>
      <p:sp>
        <p:nvSpPr>
          <p:cNvPr id="20" name="Shape 18"/>
          <p:cNvSpPr/>
          <p:nvPr/>
        </p:nvSpPr>
        <p:spPr>
          <a:xfrm>
            <a:off x="6404640" y="4031955"/>
            <a:ext cx="38130" cy="38130"/>
          </a:xfrm>
          <a:prstGeom prst="ellipse">
            <a:avLst/>
          </a:prstGeom>
          <a:solidFill>
            <a:srgbClr val="2F3032"/>
          </a:solidFill>
          <a:ln/>
        </p:spPr>
      </p:sp>
      <p:sp>
        <p:nvSpPr>
          <p:cNvPr id="21" name="Text 19"/>
          <p:cNvSpPr txBox="1"/>
          <p:nvPr/>
        </p:nvSpPr>
        <p:spPr>
          <a:xfrm>
            <a:off x="6534120" y="3946825"/>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Baru terasa di sesi baru → New chat / /new</a:t>
            </a:r>
            <a:endParaRPr lang="en-US" sz="1140" dirty="0"/>
          </a:p>
        </p:txBody>
      </p:sp>
      <p:sp>
        <p:nvSpPr>
          <p:cNvPr id="22" name="Shape 20"/>
          <p:cNvSpPr/>
          <p:nvPr/>
        </p:nvSpPr>
        <p:spPr>
          <a:xfrm>
            <a:off x="6404640" y="4326118"/>
            <a:ext cx="38130" cy="38130"/>
          </a:xfrm>
          <a:prstGeom prst="ellipse">
            <a:avLst/>
          </a:prstGeom>
          <a:solidFill>
            <a:srgbClr val="2F3032"/>
          </a:solidFill>
          <a:ln/>
        </p:spPr>
      </p:sp>
      <p:sp>
        <p:nvSpPr>
          <p:cNvPr id="23" name="Text 21"/>
          <p:cNvSpPr txBox="1"/>
          <p:nvPr/>
        </p:nvSpPr>
        <p:spPr>
          <a:xfrm>
            <a:off x="6534120" y="4240896"/>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Alternatif: Profiles → Edit SOUL</a:t>
            </a:r>
            <a:endParaRPr lang="en-US" sz="1140" dirty="0"/>
          </a:p>
        </p:txBody>
      </p:sp>
      <p:sp>
        <p:nvSpPr>
          <p:cNvPr id="24" name="Shape 22"/>
          <p:cNvSpPr/>
          <p:nvPr/>
        </p:nvSpPr>
        <p:spPr>
          <a:xfrm>
            <a:off x="731520" y="4687489"/>
            <a:ext cx="10728930" cy="1037112"/>
          </a:xfrm>
          <a:prstGeom prst="roundRect">
            <a:avLst>
              <a:gd name="adj" fmla="val 8817"/>
            </a:avLst>
          </a:prstGeom>
          <a:solidFill>
            <a:srgbClr val="132420"/>
          </a:solidFill>
          <a:ln w="7620">
            <a:solidFill>
              <a:srgbClr val="1D1E21"/>
            </a:solidFill>
            <a:prstDash val="solid"/>
          </a:ln>
        </p:spPr>
      </p:sp>
      <p:sp>
        <p:nvSpPr>
          <p:cNvPr id="25" name="Shape 23"/>
          <p:cNvSpPr/>
          <p:nvPr/>
        </p:nvSpPr>
        <p:spPr>
          <a:xfrm>
            <a:off x="731520" y="4728637"/>
            <a:ext cx="15270" cy="954816"/>
          </a:xfrm>
          <a:prstGeom prst="rect">
            <a:avLst/>
          </a:prstGeom>
          <a:solidFill>
            <a:srgbClr val="62DFB0"/>
          </a:solidFill>
          <a:ln/>
        </p:spPr>
      </p:sp>
      <p:sp>
        <p:nvSpPr>
          <p:cNvPr id="26" name="Text 24"/>
          <p:cNvSpPr txBox="1"/>
          <p:nvPr/>
        </p:nvSpPr>
        <p:spPr>
          <a:xfrm>
            <a:off x="914400" y="4839828"/>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62DFB0"/>
                </a:solidFill>
                <a:latin typeface="Arial" pitchFamily="34" charset="0"/>
                <a:ea typeface="Arial" pitchFamily="34" charset="-122"/>
                <a:cs typeface="Arial" pitchFamily="34" charset="-120"/>
              </a:rPr>
              <a:t>BERHASIL KALAU</a:t>
            </a:r>
            <a:endParaRPr lang="en-US" sz="840" dirty="0"/>
          </a:p>
        </p:txBody>
      </p:sp>
      <p:sp>
        <p:nvSpPr>
          <p:cNvPr id="27" name="Shape 25"/>
          <p:cNvSpPr/>
          <p:nvPr/>
        </p:nvSpPr>
        <p:spPr>
          <a:xfrm>
            <a:off x="914400" y="5150358"/>
            <a:ext cx="106710" cy="106710"/>
          </a:xfrm>
          <a:prstGeom prst="roundRect">
            <a:avLst>
              <a:gd name="adj" fmla="val 21423"/>
            </a:avLst>
          </a:prstGeom>
          <a:ln w="11430">
            <a:solidFill>
              <a:srgbClr val="62DFB0"/>
            </a:solidFill>
            <a:prstDash val="solid"/>
          </a:ln>
        </p:spPr>
      </p:sp>
      <p:sp>
        <p:nvSpPr>
          <p:cNvPr id="28" name="Text 26"/>
          <p:cNvSpPr txBox="1"/>
          <p:nvPr/>
        </p:nvSpPr>
        <p:spPr>
          <a:xfrm>
            <a:off x="1112550" y="5090556"/>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Hermes menyebut jam server</a:t>
            </a:r>
            <a:endParaRPr lang="en-US" sz="1080" dirty="0"/>
          </a:p>
        </p:txBody>
      </p:sp>
      <p:sp>
        <p:nvSpPr>
          <p:cNvPr id="29" name="Shape 27"/>
          <p:cNvSpPr/>
          <p:nvPr/>
        </p:nvSpPr>
        <p:spPr>
          <a:xfrm>
            <a:off x="914400" y="5433090"/>
            <a:ext cx="106710" cy="106710"/>
          </a:xfrm>
          <a:prstGeom prst="roundRect">
            <a:avLst>
              <a:gd name="adj" fmla="val 21423"/>
            </a:avLst>
          </a:prstGeom>
          <a:ln w="11430">
            <a:solidFill>
              <a:srgbClr val="62DFB0"/>
            </a:solidFill>
            <a:prstDash val="solid"/>
          </a:ln>
        </p:spPr>
      </p:sp>
      <p:sp>
        <p:nvSpPr>
          <p:cNvPr id="30" name="Text 28"/>
          <p:cNvSpPr txBox="1"/>
          <p:nvPr/>
        </p:nvSpPr>
        <p:spPr>
          <a:xfrm>
            <a:off x="1112550" y="5373289"/>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Setelah /new, nama &amp; persona barunya terpakai</a:t>
            </a:r>
            <a:endParaRPr lang="en-US" sz="1080" dirty="0"/>
          </a:p>
        </p:txBody>
      </p:sp>
      <p:sp>
        <p:nvSpPr>
          <p:cNvPr id="31" name="Text 29"/>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12 / 21</a:t>
            </a:r>
            <a:endParaRPr lang="en-US" sz="78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12 · 1/2</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Chat pertama &amp; persona</a:t>
            </a:r>
            <a:endParaRPr lang="en-US" sz="2592" dirty="0"/>
          </a:p>
        </p:txBody>
      </p:sp>
      <p:sp>
        <p:nvSpPr>
          <p:cNvPr id="5" name="Text 3"/>
          <p:cNvSpPr txBox="1"/>
          <p:nvPr/>
        </p:nvSpPr>
        <p:spPr>
          <a:xfrm>
            <a:off x="731520" y="1577614"/>
            <a:ext cx="6029279" cy="553212"/>
          </a:xfrm>
          <a:prstGeom prst="rect">
            <a:avLst/>
          </a:prstGeom>
          <a:noFill/>
          <a:ln/>
        </p:spPr>
        <p:txBody>
          <a:bodyPr wrap="square" lIns="0" tIns="0" rIns="0" bIns="0" rtlCol="0" anchor="t"/>
          <a:lstStyle/>
          <a:p>
            <a:pPr algn="l" indent="0" marL="0">
              <a:lnSpc>
                <a:spcPts val="2046"/>
              </a:lnSpc>
              <a:buNone/>
            </a:pPr>
            <a:r>
              <a:rPr lang="en-US" sz="1320" dirty="0">
                <a:solidFill>
                  <a:srgbClr val="7B8494"/>
                </a:solidFill>
                <a:latin typeface="Arial" pitchFamily="34" charset="0"/>
                <a:ea typeface="Arial" pitchFamily="34" charset="-122"/>
                <a:cs typeface="Arial" pitchFamily="34" charset="-120"/>
              </a:rPr>
              <a:t>Klik Chat di sidebar → terminal Hermes tampil langsung di browser. Klik New </a:t>
            </a:r>
            <a:br/>
            <a:r>
              <a:rPr lang="en-US" sz="1320" dirty="0">
                <a:solidFill>
                  <a:srgbClr val="7B8494"/>
                </a:solidFill>
                <a:latin typeface="Arial" pitchFamily="34" charset="0"/>
                <a:ea typeface="Arial" pitchFamily="34" charset="-122"/>
                <a:cs typeface="Arial" pitchFamily="34" charset="-120"/>
              </a:rPr>
              <a:t>chat kalau belum ada sesi.</a:t>
            </a:r>
            <a:endParaRPr lang="en-US" sz="1320" dirty="0"/>
          </a:p>
        </p:txBody>
      </p:sp>
      <p:sp>
        <p:nvSpPr>
          <p:cNvPr id="6" name="Shape 4"/>
          <p:cNvSpPr/>
          <p:nvPr/>
        </p:nvSpPr>
        <p:spPr>
          <a:xfrm>
            <a:off x="731520" y="2341138"/>
            <a:ext cx="10728930" cy="672084"/>
          </a:xfrm>
          <a:prstGeom prst="roundRect">
            <a:avLst>
              <a:gd name="adj" fmla="val 13605"/>
            </a:avLst>
          </a:prstGeom>
          <a:solidFill>
            <a:srgbClr val="06070A"/>
          </a:solidFill>
          <a:ln w="7620">
            <a:solidFill>
              <a:srgbClr val="1D1E21"/>
            </a:solidFill>
            <a:prstDash val="solid"/>
          </a:ln>
        </p:spPr>
      </p:sp>
      <p:sp>
        <p:nvSpPr>
          <p:cNvPr id="7" name="Shape 5"/>
          <p:cNvSpPr/>
          <p:nvPr/>
        </p:nvSpPr>
        <p:spPr>
          <a:xfrm>
            <a:off x="739110" y="2348728"/>
            <a:ext cx="10713750" cy="268194"/>
          </a:xfrm>
          <a:prstGeom prst="roundRect">
            <a:avLst>
              <a:gd name="adj" fmla="val 31265"/>
            </a:avLst>
          </a:prstGeom>
          <a:solidFill>
            <a:srgbClr val="0E0F12"/>
          </a:solidFill>
          <a:ln/>
        </p:spPr>
      </p:sp>
      <p:sp>
        <p:nvSpPr>
          <p:cNvPr id="8" name="Shape 6"/>
          <p:cNvSpPr/>
          <p:nvPr/>
        </p:nvSpPr>
        <p:spPr>
          <a:xfrm>
            <a:off x="739110" y="2479030"/>
            <a:ext cx="10713750" cy="137892"/>
          </a:xfrm>
          <a:prstGeom prst="rect">
            <a:avLst/>
          </a:prstGeom>
          <a:solidFill>
            <a:srgbClr val="0E0F12"/>
          </a:solidFill>
          <a:ln/>
        </p:spPr>
      </p:sp>
      <p:sp>
        <p:nvSpPr>
          <p:cNvPr id="9" name="Shape 7"/>
          <p:cNvSpPr/>
          <p:nvPr/>
        </p:nvSpPr>
        <p:spPr>
          <a:xfrm>
            <a:off x="731520" y="2616921"/>
            <a:ext cx="10728930" cy="0"/>
          </a:xfrm>
          <a:prstGeom prst="line">
            <a:avLst/>
          </a:prstGeom>
          <a:noFill/>
          <a:ln w="7620">
            <a:solidFill>
              <a:srgbClr val="1D1E21"/>
            </a:solidFill>
            <a:prstDash val="solid"/>
          </a:ln>
        </p:spPr>
      </p:sp>
      <p:sp>
        <p:nvSpPr>
          <p:cNvPr id="10" name="Text 8"/>
          <p:cNvSpPr txBox="1"/>
          <p:nvPr/>
        </p:nvSpPr>
        <p:spPr>
          <a:xfrm>
            <a:off x="838230" y="2409718"/>
            <a:ext cx="607985"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prompt 1</a:t>
            </a:r>
            <a:endParaRPr lang="en-US" sz="780" dirty="0"/>
          </a:p>
        </p:txBody>
      </p:sp>
      <p:sp>
        <p:nvSpPr>
          <p:cNvPr id="11" name="Text 9"/>
          <p:cNvSpPr txBox="1"/>
          <p:nvPr/>
        </p:nvSpPr>
        <p:spPr>
          <a:xfrm>
            <a:off x="853410" y="2723632"/>
            <a:ext cx="10485150" cy="20574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Halo! Perkenalkan dirimu dalam 3 kalimat, lalu sebutkan jam dan tanggal sekarang di server ini.</a:t>
            </a:r>
            <a:endParaRPr lang="en-US" sz="900" dirty="0"/>
          </a:p>
        </p:txBody>
      </p:sp>
      <p:sp>
        <p:nvSpPr>
          <p:cNvPr id="12" name="Shape 10"/>
          <p:cNvSpPr/>
          <p:nvPr/>
        </p:nvSpPr>
        <p:spPr>
          <a:xfrm>
            <a:off x="731520" y="3257001"/>
            <a:ext cx="10728930" cy="672084"/>
          </a:xfrm>
          <a:prstGeom prst="roundRect">
            <a:avLst>
              <a:gd name="adj" fmla="val 13605"/>
            </a:avLst>
          </a:prstGeom>
          <a:solidFill>
            <a:srgbClr val="06070A"/>
          </a:solidFill>
          <a:ln w="7620">
            <a:solidFill>
              <a:srgbClr val="1D1E21"/>
            </a:solidFill>
            <a:prstDash val="solid"/>
          </a:ln>
        </p:spPr>
      </p:sp>
      <p:sp>
        <p:nvSpPr>
          <p:cNvPr id="13" name="Shape 11"/>
          <p:cNvSpPr/>
          <p:nvPr/>
        </p:nvSpPr>
        <p:spPr>
          <a:xfrm>
            <a:off x="739110" y="3264682"/>
            <a:ext cx="10713750" cy="268194"/>
          </a:xfrm>
          <a:prstGeom prst="roundRect">
            <a:avLst>
              <a:gd name="adj" fmla="val 31265"/>
            </a:avLst>
          </a:prstGeom>
          <a:solidFill>
            <a:srgbClr val="0E0F12"/>
          </a:solidFill>
          <a:ln/>
        </p:spPr>
      </p:sp>
      <p:sp>
        <p:nvSpPr>
          <p:cNvPr id="14" name="Shape 12"/>
          <p:cNvSpPr/>
          <p:nvPr/>
        </p:nvSpPr>
        <p:spPr>
          <a:xfrm>
            <a:off x="739110" y="3394984"/>
            <a:ext cx="10713750" cy="137892"/>
          </a:xfrm>
          <a:prstGeom prst="rect">
            <a:avLst/>
          </a:prstGeom>
          <a:solidFill>
            <a:srgbClr val="0E0F12"/>
          </a:solidFill>
          <a:ln/>
        </p:spPr>
      </p:sp>
      <p:sp>
        <p:nvSpPr>
          <p:cNvPr id="15" name="Shape 13"/>
          <p:cNvSpPr/>
          <p:nvPr/>
        </p:nvSpPr>
        <p:spPr>
          <a:xfrm>
            <a:off x="731520" y="3532876"/>
            <a:ext cx="10728930" cy="0"/>
          </a:xfrm>
          <a:prstGeom prst="line">
            <a:avLst/>
          </a:prstGeom>
          <a:noFill/>
          <a:ln w="7620">
            <a:solidFill>
              <a:srgbClr val="1D1E21"/>
            </a:solidFill>
            <a:prstDash val="solid"/>
          </a:ln>
        </p:spPr>
      </p:sp>
      <p:sp>
        <p:nvSpPr>
          <p:cNvPr id="16" name="Text 14"/>
          <p:cNvSpPr txBox="1"/>
          <p:nvPr/>
        </p:nvSpPr>
        <p:spPr>
          <a:xfrm>
            <a:off x="838230" y="3325581"/>
            <a:ext cx="607985"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prompt 2</a:t>
            </a:r>
            <a:endParaRPr lang="en-US" sz="780" dirty="0"/>
          </a:p>
        </p:txBody>
      </p:sp>
      <p:sp>
        <p:nvSpPr>
          <p:cNvPr id="17" name="Text 15"/>
          <p:cNvSpPr txBox="1"/>
          <p:nvPr/>
        </p:nvSpPr>
        <p:spPr>
          <a:xfrm>
            <a:off x="853410" y="3639586"/>
            <a:ext cx="10485150" cy="20574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Berapa sisa ruang disk di server ini? Jelaskan dengan bahasa awam.</a:t>
            </a:r>
            <a:endParaRPr lang="en-US" sz="900" dirty="0"/>
          </a:p>
        </p:txBody>
      </p:sp>
      <p:sp>
        <p:nvSpPr>
          <p:cNvPr id="18" name="Text 16"/>
          <p:cNvSpPr txBox="1"/>
          <p:nvPr/>
        </p:nvSpPr>
        <p:spPr>
          <a:xfrm>
            <a:off x="731520" y="4172956"/>
            <a:ext cx="6029279" cy="293340"/>
          </a:xfrm>
          <a:prstGeom prst="rect">
            <a:avLst/>
          </a:prstGeom>
          <a:noFill/>
          <a:ln/>
        </p:spPr>
        <p:txBody>
          <a:bodyPr wrap="square" lIns="0" tIns="0" rIns="0" bIns="0" rtlCol="0" anchor="t"/>
          <a:lstStyle/>
          <a:p>
            <a:pPr algn="l" indent="0" marL="0">
              <a:lnSpc>
                <a:spcPts val="2046"/>
              </a:lnSpc>
              <a:buNone/>
            </a:pPr>
            <a:r>
              <a:rPr lang="en-US" sz="1320" dirty="0">
                <a:solidFill>
                  <a:srgbClr val="7B8494"/>
                </a:solidFill>
                <a:latin typeface="Arial" pitchFamily="34" charset="0"/>
                <a:ea typeface="Arial" pitchFamily="34" charset="-122"/>
                <a:cs typeface="Arial" pitchFamily="34" charset="-120"/>
              </a:rPr>
              <a:t>Custom persona — ganti &lt;NAMA_DIVISI&gt; dengan divisi Anda:</a:t>
            </a:r>
            <a:endParaRPr lang="en-US" sz="1320" dirty="0"/>
          </a:p>
        </p:txBody>
      </p:sp>
      <p:sp>
        <p:nvSpPr>
          <p:cNvPr id="19" name="Shape 17"/>
          <p:cNvSpPr/>
          <p:nvPr/>
        </p:nvSpPr>
        <p:spPr>
          <a:xfrm>
            <a:off x="731520" y="4676607"/>
            <a:ext cx="10728930" cy="781812"/>
          </a:xfrm>
          <a:prstGeom prst="roundRect">
            <a:avLst>
              <a:gd name="adj" fmla="val 11696"/>
            </a:avLst>
          </a:prstGeom>
          <a:solidFill>
            <a:srgbClr val="06070A"/>
          </a:solidFill>
          <a:ln w="7620">
            <a:solidFill>
              <a:srgbClr val="1D1E21"/>
            </a:solidFill>
            <a:prstDash val="solid"/>
          </a:ln>
        </p:spPr>
      </p:sp>
      <p:sp>
        <p:nvSpPr>
          <p:cNvPr id="20" name="Shape 18"/>
          <p:cNvSpPr/>
          <p:nvPr/>
        </p:nvSpPr>
        <p:spPr>
          <a:xfrm>
            <a:off x="739110" y="4684288"/>
            <a:ext cx="10713750" cy="268194"/>
          </a:xfrm>
          <a:prstGeom prst="roundRect">
            <a:avLst>
              <a:gd name="adj" fmla="val 31265"/>
            </a:avLst>
          </a:prstGeom>
          <a:solidFill>
            <a:srgbClr val="0E0F12"/>
          </a:solidFill>
          <a:ln/>
        </p:spPr>
      </p:sp>
      <p:sp>
        <p:nvSpPr>
          <p:cNvPr id="21" name="Shape 19"/>
          <p:cNvSpPr/>
          <p:nvPr/>
        </p:nvSpPr>
        <p:spPr>
          <a:xfrm>
            <a:off x="739110" y="4814590"/>
            <a:ext cx="10713750" cy="137892"/>
          </a:xfrm>
          <a:prstGeom prst="rect">
            <a:avLst/>
          </a:prstGeom>
          <a:solidFill>
            <a:srgbClr val="0E0F12"/>
          </a:solidFill>
          <a:ln/>
        </p:spPr>
      </p:sp>
      <p:sp>
        <p:nvSpPr>
          <p:cNvPr id="22" name="Shape 20"/>
          <p:cNvSpPr/>
          <p:nvPr/>
        </p:nvSpPr>
        <p:spPr>
          <a:xfrm>
            <a:off x="731520" y="4952482"/>
            <a:ext cx="10728930" cy="0"/>
          </a:xfrm>
          <a:prstGeom prst="line">
            <a:avLst/>
          </a:prstGeom>
          <a:noFill/>
          <a:ln w="7620">
            <a:solidFill>
              <a:srgbClr val="1D1E21"/>
            </a:solidFill>
            <a:prstDash val="solid"/>
          </a:ln>
        </p:spPr>
      </p:sp>
      <p:sp>
        <p:nvSpPr>
          <p:cNvPr id="23" name="Text 21"/>
          <p:cNvSpPr txBox="1"/>
          <p:nvPr/>
        </p:nvSpPr>
        <p:spPr>
          <a:xfrm>
            <a:off x="838230" y="4745187"/>
            <a:ext cx="1006114"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prompt persona</a:t>
            </a:r>
            <a:endParaRPr lang="en-US" sz="780" dirty="0"/>
          </a:p>
        </p:txBody>
      </p:sp>
      <p:sp>
        <p:nvSpPr>
          <p:cNvPr id="24" name="Text 22"/>
          <p:cNvSpPr txBox="1"/>
          <p:nvPr/>
        </p:nvSpPr>
        <p:spPr>
          <a:xfrm>
            <a:off x="853410" y="5059192"/>
            <a:ext cx="10485150" cy="310896"/>
          </a:xfrm>
          <a:prstGeom prst="rect">
            <a:avLst/>
          </a:prstGeom>
          <a:noFill/>
          <a:ln/>
        </p:spPr>
        <p:txBody>
          <a:bodyPr wrap="square" lIns="0" tIns="0" rIns="0" bIns="0" rtlCol="0" anchor="t"/>
          <a:lstStyle/>
          <a:p>
            <a:pPr indent="0" marL="0">
              <a:lnSpc>
                <a:spcPts val="1152"/>
              </a:lnSpc>
              <a:buNone/>
            </a:pPr>
            <a:r>
              <a:rPr lang="en-US" sz="720" dirty="0">
                <a:solidFill>
                  <a:srgbClr val="B9C0CD"/>
                </a:solidFill>
                <a:latin typeface="Courier New" pitchFamily="34" charset="0"/>
                <a:ea typeface="Courier New" pitchFamily="34" charset="-122"/>
                <a:cs typeface="Courier New" pitchFamily="34" charset="-120"/>
              </a:rPr>
              <a:t>Tolong perbarui SOUL.md kamu: namamu "Ranti", asisten khusus divisi &lt;NAMA_DIVISI&gt; di perusahaan kami. Gaya bicaramu ramah dan ringkas, selalu pakai Bahasa Indonesia, dan selalu tanya </a:t>
            </a:r>
            <a:endParaRPr lang="en-US" sz="720" dirty="0"/>
          </a:p>
          <a:p>
            <a:pPr indent="0" marL="0">
              <a:lnSpc>
                <a:spcPts val="1152"/>
              </a:lnSpc>
              <a:buNone/>
            </a:pPr>
            <a:r>
              <a:rPr lang="en-US" sz="720" dirty="0">
                <a:solidFill>
                  <a:srgbClr val="B9C0CD"/>
                </a:solidFill>
                <a:latin typeface="Courier New" pitchFamily="34" charset="0"/>
                <a:ea typeface="Courier New" pitchFamily="34" charset="-122"/>
                <a:cs typeface="Courier New" pitchFamily="34" charset="-120"/>
              </a:rPr>
              <a:t>  konfirmasi sebelum mengirim email atau data ke pihak luar.</a:t>
            </a:r>
            <a:endParaRPr lang="en-US" sz="720" dirty="0"/>
          </a:p>
        </p:txBody>
      </p:sp>
      <p:sp>
        <p:nvSpPr>
          <p:cNvPr id="25" name="Text 23"/>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12 / 21 · DETAIL</a:t>
            </a:r>
            <a:endParaRPr lang="en-US" sz="78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12 · 2/2</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Chat pertama &amp; persona (lanjutan)</a:t>
            </a:r>
            <a:endParaRPr lang="en-US" sz="2592" dirty="0"/>
          </a:p>
        </p:txBody>
      </p:sp>
      <p:sp>
        <p:nvSpPr>
          <p:cNvPr id="5" name="Shape 3"/>
          <p:cNvSpPr/>
          <p:nvPr/>
        </p:nvSpPr>
        <p:spPr>
          <a:xfrm>
            <a:off x="731520" y="1577614"/>
            <a:ext cx="10728930" cy="1319754"/>
          </a:xfrm>
          <a:prstGeom prst="roundRect">
            <a:avLst>
              <a:gd name="adj" fmla="val 6929"/>
            </a:avLst>
          </a:prstGeom>
          <a:solidFill>
            <a:srgbClr val="0E0F12"/>
          </a:solidFill>
          <a:ln w="7620">
            <a:solidFill>
              <a:srgbClr val="1D1E21"/>
            </a:solidFill>
            <a:prstDash val="solid"/>
          </a:ln>
        </p:spPr>
      </p:sp>
      <p:sp>
        <p:nvSpPr>
          <p:cNvPr id="6" name="Shape 4"/>
          <p:cNvSpPr/>
          <p:nvPr/>
        </p:nvSpPr>
        <p:spPr>
          <a:xfrm>
            <a:off x="731520" y="1618762"/>
            <a:ext cx="15270" cy="1237458"/>
          </a:xfrm>
          <a:prstGeom prst="rect">
            <a:avLst/>
          </a:prstGeom>
          <a:solidFill>
            <a:srgbClr val="2F3032"/>
          </a:solidFill>
          <a:ln/>
        </p:spPr>
      </p:sp>
      <p:sp>
        <p:nvSpPr>
          <p:cNvPr id="7" name="Text 5"/>
          <p:cNvSpPr txBox="1"/>
          <p:nvPr/>
        </p:nvSpPr>
        <p:spPr>
          <a:xfrm>
            <a:off x="914400" y="1729953"/>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7B8494"/>
                </a:solidFill>
                <a:latin typeface="Arial" pitchFamily="34" charset="0"/>
                <a:ea typeface="Arial" pitchFamily="34" charset="-122"/>
                <a:cs typeface="Arial" pitchFamily="34" charset="-120"/>
              </a:rPr>
              <a:t>LALU</a:t>
            </a:r>
            <a:endParaRPr lang="en-US" sz="840" dirty="0"/>
          </a:p>
        </p:txBody>
      </p:sp>
      <p:sp>
        <p:nvSpPr>
          <p:cNvPr id="8" name="Shape 6"/>
          <p:cNvSpPr/>
          <p:nvPr/>
        </p:nvSpPr>
        <p:spPr>
          <a:xfrm>
            <a:off x="914400" y="2040484"/>
            <a:ext cx="106710" cy="106710"/>
          </a:xfrm>
          <a:prstGeom prst="roundRect">
            <a:avLst>
              <a:gd name="adj" fmla="val 21423"/>
            </a:avLst>
          </a:prstGeom>
          <a:ln w="11430">
            <a:solidFill>
              <a:srgbClr val="4C5464"/>
            </a:solidFill>
            <a:prstDash val="solid"/>
          </a:ln>
        </p:spPr>
      </p:sp>
      <p:sp>
        <p:nvSpPr>
          <p:cNvPr id="9" name="Text 7"/>
          <p:cNvSpPr txBox="1"/>
          <p:nvPr/>
        </p:nvSpPr>
        <p:spPr>
          <a:xfrm>
            <a:off x="1112550" y="1980682"/>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Hermes menulis file ~/.hermes/SOUL.md di server</a:t>
            </a:r>
            <a:endParaRPr lang="en-US" sz="1080" dirty="0"/>
          </a:p>
        </p:txBody>
      </p:sp>
      <p:sp>
        <p:nvSpPr>
          <p:cNvPr id="10" name="Shape 8"/>
          <p:cNvSpPr/>
          <p:nvPr/>
        </p:nvSpPr>
        <p:spPr>
          <a:xfrm>
            <a:off x="914400" y="2323216"/>
            <a:ext cx="106710" cy="106710"/>
          </a:xfrm>
          <a:prstGeom prst="roundRect">
            <a:avLst>
              <a:gd name="adj" fmla="val 21423"/>
            </a:avLst>
          </a:prstGeom>
          <a:ln w="11430">
            <a:solidFill>
              <a:srgbClr val="4C5464"/>
            </a:solidFill>
            <a:prstDash val="solid"/>
          </a:ln>
        </p:spPr>
      </p:sp>
      <p:sp>
        <p:nvSpPr>
          <p:cNvPr id="11" name="Text 9"/>
          <p:cNvSpPr txBox="1"/>
          <p:nvPr/>
        </p:nvSpPr>
        <p:spPr>
          <a:xfrm>
            <a:off x="1112550" y="2263414"/>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Klik New chat di rail kanan (atau ketik /new)</a:t>
            </a:r>
            <a:endParaRPr lang="en-US" sz="1080" dirty="0"/>
          </a:p>
        </p:txBody>
      </p:sp>
      <p:sp>
        <p:nvSpPr>
          <p:cNvPr id="12" name="Shape 10"/>
          <p:cNvSpPr/>
          <p:nvPr/>
        </p:nvSpPr>
        <p:spPr>
          <a:xfrm>
            <a:off x="914400" y="2605949"/>
            <a:ext cx="106710" cy="106710"/>
          </a:xfrm>
          <a:prstGeom prst="roundRect">
            <a:avLst>
              <a:gd name="adj" fmla="val 21423"/>
            </a:avLst>
          </a:prstGeom>
          <a:ln w="11430">
            <a:solidFill>
              <a:srgbClr val="4C5464"/>
            </a:solidFill>
            <a:prstDash val="solid"/>
          </a:ln>
        </p:spPr>
      </p:sp>
      <p:sp>
        <p:nvSpPr>
          <p:cNvPr id="13" name="Text 11"/>
          <p:cNvSpPr txBox="1"/>
          <p:nvPr/>
        </p:nvSpPr>
        <p:spPr>
          <a:xfrm>
            <a:off x="1112550" y="2546055"/>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Sapa lagi — perhatikan nama &amp; gaya barunya</a:t>
            </a:r>
            <a:endParaRPr lang="en-US" sz="1080" dirty="0"/>
          </a:p>
        </p:txBody>
      </p:sp>
      <p:sp>
        <p:nvSpPr>
          <p:cNvPr id="14" name="Text 12"/>
          <p:cNvSpPr txBox="1"/>
          <p:nvPr/>
        </p:nvSpPr>
        <p:spPr>
          <a:xfrm>
            <a:off x="731520" y="3141238"/>
            <a:ext cx="6029279" cy="553212"/>
          </a:xfrm>
          <a:prstGeom prst="rect">
            <a:avLst/>
          </a:prstGeom>
          <a:noFill/>
          <a:ln/>
        </p:spPr>
        <p:txBody>
          <a:bodyPr wrap="square" lIns="0" tIns="0" rIns="0" bIns="0" rtlCol="0" anchor="t"/>
          <a:lstStyle/>
          <a:p>
            <a:pPr algn="l" indent="0" marL="0">
              <a:lnSpc>
                <a:spcPts val="2046"/>
              </a:lnSpc>
              <a:buNone/>
            </a:pPr>
            <a:r>
              <a:rPr lang="en-US" sz="1320" dirty="0">
                <a:solidFill>
                  <a:srgbClr val="7B8494"/>
                </a:solidFill>
                <a:latin typeface="Arial" pitchFamily="34" charset="0"/>
                <a:ea typeface="Arial" pitchFamily="34" charset="-122"/>
                <a:cs typeface="Arial" pitchFamily="34" charset="-120"/>
              </a:rPr>
              <a:t>Tanpa chat: halaman Profiles → kartu profil Anda → Edit SOUL untuk </a:t>
            </a:r>
            <a:br/>
            <a:r>
              <a:rPr lang="en-US" sz="1320" dirty="0">
                <a:solidFill>
                  <a:srgbClr val="7B8494"/>
                </a:solidFill>
                <a:latin typeface="Arial" pitchFamily="34" charset="0"/>
                <a:ea typeface="Arial" pitchFamily="34" charset="-122"/>
                <a:cs typeface="Arial" pitchFamily="34" charset="-120"/>
              </a:rPr>
              <a:t>mengedit teksnya langsung di browser.</a:t>
            </a:r>
            <a:endParaRPr lang="en-US" sz="1320" dirty="0"/>
          </a:p>
        </p:txBody>
      </p:sp>
      <p:sp>
        <p:nvSpPr>
          <p:cNvPr id="15" name="Shape 13"/>
          <p:cNvSpPr/>
          <p:nvPr/>
        </p:nvSpPr>
        <p:spPr>
          <a:xfrm>
            <a:off x="731520" y="3904762"/>
            <a:ext cx="10728930" cy="1319754"/>
          </a:xfrm>
          <a:prstGeom prst="roundRect">
            <a:avLst>
              <a:gd name="adj" fmla="val 6929"/>
            </a:avLst>
          </a:prstGeom>
          <a:solidFill>
            <a:srgbClr val="132420"/>
          </a:solidFill>
          <a:ln w="7620">
            <a:solidFill>
              <a:srgbClr val="1D1E21"/>
            </a:solidFill>
            <a:prstDash val="solid"/>
          </a:ln>
        </p:spPr>
      </p:sp>
      <p:sp>
        <p:nvSpPr>
          <p:cNvPr id="16" name="Shape 14"/>
          <p:cNvSpPr/>
          <p:nvPr/>
        </p:nvSpPr>
        <p:spPr>
          <a:xfrm>
            <a:off x="731520" y="3945910"/>
            <a:ext cx="15270" cy="1237458"/>
          </a:xfrm>
          <a:prstGeom prst="rect">
            <a:avLst/>
          </a:prstGeom>
          <a:solidFill>
            <a:srgbClr val="62DFB0"/>
          </a:solidFill>
          <a:ln/>
        </p:spPr>
      </p:sp>
      <p:sp>
        <p:nvSpPr>
          <p:cNvPr id="17" name="Text 15"/>
          <p:cNvSpPr txBox="1"/>
          <p:nvPr/>
        </p:nvSpPr>
        <p:spPr>
          <a:xfrm>
            <a:off x="914400" y="4057101"/>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62DFB0"/>
                </a:solidFill>
                <a:latin typeface="Arial" pitchFamily="34" charset="0"/>
                <a:ea typeface="Arial" pitchFamily="34" charset="-122"/>
                <a:cs typeface="Arial" pitchFamily="34" charset="-120"/>
              </a:rPr>
              <a:t>✅ CHECKPOINT</a:t>
            </a:r>
            <a:endParaRPr lang="en-US" sz="840" dirty="0"/>
          </a:p>
        </p:txBody>
      </p:sp>
      <p:sp>
        <p:nvSpPr>
          <p:cNvPr id="18" name="Shape 16"/>
          <p:cNvSpPr/>
          <p:nvPr/>
        </p:nvSpPr>
        <p:spPr>
          <a:xfrm>
            <a:off x="914400" y="4367632"/>
            <a:ext cx="106710" cy="106710"/>
          </a:xfrm>
          <a:prstGeom prst="roundRect">
            <a:avLst>
              <a:gd name="adj" fmla="val 21423"/>
            </a:avLst>
          </a:prstGeom>
          <a:ln w="11430">
            <a:solidFill>
              <a:srgbClr val="62DFB0"/>
            </a:solidFill>
            <a:prstDash val="solid"/>
          </a:ln>
        </p:spPr>
      </p:sp>
      <p:sp>
        <p:nvSpPr>
          <p:cNvPr id="19" name="Text 17"/>
          <p:cNvSpPr txBox="1"/>
          <p:nvPr/>
        </p:nvSpPr>
        <p:spPr>
          <a:xfrm>
            <a:off x="1112550" y="4307830"/>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Balasan muncul di jendela terminal browser</a:t>
            </a:r>
            <a:endParaRPr lang="en-US" sz="1080" dirty="0"/>
          </a:p>
        </p:txBody>
      </p:sp>
      <p:sp>
        <p:nvSpPr>
          <p:cNvPr id="20" name="Shape 18"/>
          <p:cNvSpPr/>
          <p:nvPr/>
        </p:nvSpPr>
        <p:spPr>
          <a:xfrm>
            <a:off x="914400" y="4650364"/>
            <a:ext cx="106710" cy="106710"/>
          </a:xfrm>
          <a:prstGeom prst="roundRect">
            <a:avLst>
              <a:gd name="adj" fmla="val 21423"/>
            </a:avLst>
          </a:prstGeom>
          <a:ln w="11430">
            <a:solidFill>
              <a:srgbClr val="62DFB0"/>
            </a:solidFill>
            <a:prstDash val="solid"/>
          </a:ln>
        </p:spPr>
      </p:sp>
      <p:sp>
        <p:nvSpPr>
          <p:cNvPr id="21" name="Text 19"/>
          <p:cNvSpPr txBox="1"/>
          <p:nvPr/>
        </p:nvSpPr>
        <p:spPr>
          <a:xfrm>
            <a:off x="1112550" y="4590562"/>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Hermes bisa menyebut jam server</a:t>
            </a:r>
            <a:endParaRPr lang="en-US" sz="1080" dirty="0"/>
          </a:p>
        </p:txBody>
      </p:sp>
      <p:sp>
        <p:nvSpPr>
          <p:cNvPr id="22" name="Shape 20"/>
          <p:cNvSpPr/>
          <p:nvPr/>
        </p:nvSpPr>
        <p:spPr>
          <a:xfrm>
            <a:off x="914400" y="4933097"/>
            <a:ext cx="106710" cy="106710"/>
          </a:xfrm>
          <a:prstGeom prst="roundRect">
            <a:avLst>
              <a:gd name="adj" fmla="val 21423"/>
            </a:avLst>
          </a:prstGeom>
          <a:ln w="11430">
            <a:solidFill>
              <a:srgbClr val="62DFB0"/>
            </a:solidFill>
            <a:prstDash val="solid"/>
          </a:ln>
        </p:spPr>
      </p:sp>
      <p:sp>
        <p:nvSpPr>
          <p:cNvPr id="23" name="Text 21"/>
          <p:cNvSpPr txBox="1"/>
          <p:nvPr/>
        </p:nvSpPr>
        <p:spPr>
          <a:xfrm>
            <a:off x="1112550" y="4873203"/>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Setelah /new, persona/nama barunya ikut terpakai</a:t>
            </a:r>
            <a:endParaRPr lang="en-US" sz="1080" dirty="0"/>
          </a:p>
        </p:txBody>
      </p:sp>
      <p:sp>
        <p:nvSpPr>
          <p:cNvPr id="24" name="Text 22"/>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12 / 21 · DETAIL</a:t>
            </a:r>
            <a:endParaRPr lang="en-US" sz="78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731520" y="2053742"/>
            <a:ext cx="198150" cy="0"/>
          </a:xfrm>
          <a:prstGeom prst="line">
            <a:avLst/>
          </a:prstGeom>
          <a:noFill/>
          <a:ln w="7620">
            <a:solidFill>
              <a:srgbClr val="323C5E"/>
            </a:solidFill>
            <a:prstDash val="solid"/>
          </a:ln>
        </p:spPr>
      </p:sp>
      <p:sp>
        <p:nvSpPr>
          <p:cNvPr id="3" name="Text 1"/>
          <p:cNvSpPr txBox="1"/>
          <p:nvPr/>
        </p:nvSpPr>
        <p:spPr>
          <a:xfrm>
            <a:off x="1021110" y="1982876"/>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SESI 4 · MENGHUBUNGKAN TELEGRAM</a:t>
            </a:r>
            <a:endParaRPr lang="en-US" sz="900" dirty="0"/>
          </a:p>
        </p:txBody>
      </p:sp>
      <p:sp>
        <p:nvSpPr>
          <p:cNvPr id="4" name="Text 2"/>
          <p:cNvSpPr txBox="1"/>
          <p:nvPr/>
        </p:nvSpPr>
        <p:spPr>
          <a:xfrm>
            <a:off x="731520" y="2375337"/>
            <a:ext cx="7763256" cy="768096"/>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Hermes di saku Anda.</a:t>
            </a:r>
            <a:endParaRPr lang="en-US" sz="4800" dirty="0"/>
          </a:p>
        </p:txBody>
      </p:sp>
      <p:sp>
        <p:nvSpPr>
          <p:cNvPr id="5" name="Shape 3"/>
          <p:cNvSpPr/>
          <p:nvPr/>
        </p:nvSpPr>
        <p:spPr>
          <a:xfrm>
            <a:off x="731520" y="3265322"/>
            <a:ext cx="461040" cy="305592"/>
          </a:xfrm>
          <a:prstGeom prst="roundRect">
            <a:avLst>
              <a:gd name="adj" fmla="val 19958"/>
            </a:avLst>
          </a:prstGeom>
          <a:solidFill>
            <a:srgbClr val="2A201B"/>
          </a:solidFill>
          <a:ln w="7620">
            <a:solidFill>
              <a:srgbClr val="5B4333"/>
            </a:solidFill>
            <a:prstDash val="solid"/>
          </a:ln>
        </p:spPr>
      </p:sp>
      <p:sp>
        <p:nvSpPr>
          <p:cNvPr id="6" name="Text 4"/>
          <p:cNvSpPr txBox="1"/>
          <p:nvPr/>
        </p:nvSpPr>
        <p:spPr>
          <a:xfrm>
            <a:off x="720456" y="3333902"/>
            <a:ext cx="483260"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FFB27A"/>
                </a:solidFill>
                <a:latin typeface="Courier New" pitchFamily="34" charset="0"/>
                <a:ea typeface="Courier New" pitchFamily="34" charset="-122"/>
                <a:cs typeface="Courier New" pitchFamily="34" charset="-120"/>
              </a:rPr>
              <a:t>HP</a:t>
            </a:r>
            <a:endParaRPr lang="en-US" sz="1020" dirty="0"/>
          </a:p>
        </p:txBody>
      </p:sp>
      <p:sp>
        <p:nvSpPr>
          <p:cNvPr id="7" name="Shape 5"/>
          <p:cNvSpPr/>
          <p:nvPr/>
        </p:nvSpPr>
        <p:spPr>
          <a:xfrm>
            <a:off x="1207831" y="3418119"/>
            <a:ext cx="221010" cy="0"/>
          </a:xfrm>
          <a:prstGeom prst="line">
            <a:avLst/>
          </a:prstGeom>
          <a:noFill/>
          <a:ln w="7620">
            <a:solidFill>
              <a:srgbClr val="2F3032"/>
            </a:solidFill>
            <a:prstDash val="solid"/>
            <a:tailEnd type="triangle"/>
          </a:ln>
        </p:spPr>
      </p:sp>
      <p:sp>
        <p:nvSpPr>
          <p:cNvPr id="8" name="Shape 6"/>
          <p:cNvSpPr/>
          <p:nvPr/>
        </p:nvSpPr>
        <p:spPr>
          <a:xfrm>
            <a:off x="1451701" y="3265322"/>
            <a:ext cx="1394826" cy="305592"/>
          </a:xfrm>
          <a:prstGeom prst="roundRect">
            <a:avLst>
              <a:gd name="adj" fmla="val 19958"/>
            </a:avLst>
          </a:prstGeom>
          <a:solidFill>
            <a:srgbClr val="0E0F12"/>
          </a:solidFill>
          <a:ln w="7620">
            <a:solidFill>
              <a:srgbClr val="1D1E21"/>
            </a:solidFill>
            <a:prstDash val="solid"/>
          </a:ln>
        </p:spPr>
      </p:sp>
      <p:sp>
        <p:nvSpPr>
          <p:cNvPr id="9" name="Text 7"/>
          <p:cNvSpPr txBox="1"/>
          <p:nvPr/>
        </p:nvSpPr>
        <p:spPr>
          <a:xfrm>
            <a:off x="1433596" y="3333902"/>
            <a:ext cx="1430945"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B9C0CD"/>
                </a:solidFill>
                <a:latin typeface="Courier New" pitchFamily="34" charset="0"/>
                <a:ea typeface="Courier New" pitchFamily="34" charset="-122"/>
                <a:cs typeface="Courier New" pitchFamily="34" charset="-120"/>
              </a:rPr>
              <a:t>BOT TELEGRAM</a:t>
            </a:r>
            <a:endParaRPr lang="en-US" sz="1020" dirty="0"/>
          </a:p>
        </p:txBody>
      </p:sp>
      <p:sp>
        <p:nvSpPr>
          <p:cNvPr id="10" name="Shape 8"/>
          <p:cNvSpPr/>
          <p:nvPr/>
        </p:nvSpPr>
        <p:spPr>
          <a:xfrm>
            <a:off x="2861706" y="3418119"/>
            <a:ext cx="221010" cy="0"/>
          </a:xfrm>
          <a:prstGeom prst="line">
            <a:avLst/>
          </a:prstGeom>
          <a:noFill/>
          <a:ln w="7620">
            <a:solidFill>
              <a:srgbClr val="2F3032"/>
            </a:solidFill>
            <a:prstDash val="solid"/>
            <a:tailEnd type="triangle"/>
          </a:ln>
        </p:spPr>
      </p:sp>
      <p:sp>
        <p:nvSpPr>
          <p:cNvPr id="11" name="Shape 9"/>
          <p:cNvSpPr/>
          <p:nvPr/>
        </p:nvSpPr>
        <p:spPr>
          <a:xfrm>
            <a:off x="3105577" y="3265322"/>
            <a:ext cx="2141799" cy="305592"/>
          </a:xfrm>
          <a:prstGeom prst="roundRect">
            <a:avLst>
              <a:gd name="adj" fmla="val 19958"/>
            </a:avLst>
          </a:prstGeom>
          <a:solidFill>
            <a:srgbClr val="181D2D"/>
          </a:solidFill>
          <a:ln w="7620">
            <a:solidFill>
              <a:srgbClr val="323C5E"/>
            </a:solidFill>
            <a:prstDash val="solid"/>
          </a:ln>
        </p:spPr>
      </p:sp>
      <p:sp>
        <p:nvSpPr>
          <p:cNvPr id="12" name="Text 10"/>
          <p:cNvSpPr txBox="1"/>
          <p:nvPr/>
        </p:nvSpPr>
        <p:spPr>
          <a:xfrm>
            <a:off x="3081894" y="3333902"/>
            <a:ext cx="2189165"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7F9CFF"/>
                </a:solidFill>
                <a:latin typeface="Courier New" pitchFamily="34" charset="0"/>
                <a:ea typeface="Courier New" pitchFamily="34" charset="-122"/>
                <a:cs typeface="Courier New" pitchFamily="34" charset="-120"/>
              </a:rPr>
              <a:t>GATEWAY HERMES (VPS)</a:t>
            </a:r>
            <a:endParaRPr lang="en-US" sz="1020" dirty="0"/>
          </a:p>
        </p:txBody>
      </p:sp>
      <p:sp>
        <p:nvSpPr>
          <p:cNvPr id="13" name="Shape 11"/>
          <p:cNvSpPr/>
          <p:nvPr/>
        </p:nvSpPr>
        <p:spPr>
          <a:xfrm>
            <a:off x="5262555" y="3418119"/>
            <a:ext cx="221010" cy="0"/>
          </a:xfrm>
          <a:prstGeom prst="line">
            <a:avLst/>
          </a:prstGeom>
          <a:noFill/>
          <a:ln w="7620">
            <a:solidFill>
              <a:srgbClr val="2F3032"/>
            </a:solidFill>
            <a:prstDash val="solid"/>
            <a:tailEnd type="triangle"/>
          </a:ln>
        </p:spPr>
      </p:sp>
      <p:sp>
        <p:nvSpPr>
          <p:cNvPr id="14" name="Shape 12"/>
          <p:cNvSpPr/>
          <p:nvPr/>
        </p:nvSpPr>
        <p:spPr>
          <a:xfrm>
            <a:off x="5506425" y="3265322"/>
            <a:ext cx="1021293" cy="305592"/>
          </a:xfrm>
          <a:prstGeom prst="roundRect">
            <a:avLst>
              <a:gd name="adj" fmla="val 19958"/>
            </a:avLst>
          </a:prstGeom>
          <a:solidFill>
            <a:srgbClr val="181D2D"/>
          </a:solidFill>
          <a:ln w="7620">
            <a:solidFill>
              <a:srgbClr val="323C5E"/>
            </a:solidFill>
            <a:prstDash val="solid"/>
          </a:ln>
        </p:spPr>
      </p:sp>
      <p:sp>
        <p:nvSpPr>
          <p:cNvPr id="15" name="Text 13"/>
          <p:cNvSpPr txBox="1"/>
          <p:nvPr/>
        </p:nvSpPr>
        <p:spPr>
          <a:xfrm>
            <a:off x="5491063" y="3333902"/>
            <a:ext cx="1051834"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7F9CFF"/>
                </a:solidFill>
                <a:latin typeface="Courier New" pitchFamily="34" charset="0"/>
                <a:ea typeface="Courier New" pitchFamily="34" charset="-122"/>
                <a:cs typeface="Courier New" pitchFamily="34" charset="-120"/>
              </a:rPr>
              <a:t>MODEL AI</a:t>
            </a:r>
            <a:endParaRPr lang="en-US" sz="1020" dirty="0"/>
          </a:p>
        </p:txBody>
      </p:sp>
      <p:sp>
        <p:nvSpPr>
          <p:cNvPr id="16" name="Shape 14"/>
          <p:cNvSpPr/>
          <p:nvPr/>
        </p:nvSpPr>
        <p:spPr>
          <a:xfrm>
            <a:off x="731520" y="3814785"/>
            <a:ext cx="5288250" cy="1060338"/>
          </a:xfrm>
          <a:prstGeom prst="roundRect">
            <a:avLst>
              <a:gd name="adj" fmla="val 10064"/>
            </a:avLst>
          </a:prstGeom>
          <a:solidFill>
            <a:srgbClr val="151618"/>
          </a:solidFill>
          <a:ln w="7620">
            <a:solidFill>
              <a:srgbClr val="1D1E21"/>
            </a:solidFill>
            <a:prstDash val="solid"/>
          </a:ln>
        </p:spPr>
      </p:sp>
      <p:sp>
        <p:nvSpPr>
          <p:cNvPr id="17" name="Text 15"/>
          <p:cNvSpPr txBox="1"/>
          <p:nvPr/>
        </p:nvSpPr>
        <p:spPr>
          <a:xfrm>
            <a:off x="929670" y="4012844"/>
            <a:ext cx="4980645"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01</a:t>
            </a:r>
            <a:endParaRPr lang="en-US" sz="780" dirty="0"/>
          </a:p>
        </p:txBody>
      </p:sp>
      <p:sp>
        <p:nvSpPr>
          <p:cNvPr id="18" name="Text 16"/>
          <p:cNvSpPr txBox="1"/>
          <p:nvPr/>
        </p:nvSpPr>
        <p:spPr>
          <a:xfrm>
            <a:off x="929670" y="4217853"/>
            <a:ext cx="5029566"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Token bot</a:t>
            </a:r>
            <a:endParaRPr lang="en-US" sz="1260" dirty="0"/>
          </a:p>
        </p:txBody>
      </p:sp>
      <p:sp>
        <p:nvSpPr>
          <p:cNvPr id="19" name="Text 17"/>
          <p:cNvSpPr txBox="1"/>
          <p:nvPr/>
        </p:nvSpPr>
        <p:spPr>
          <a:xfrm>
            <a:off x="929670" y="4494093"/>
            <a:ext cx="5029566" cy="20729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Dari @BotFather. Rahasia — jangan dibagikan.</a:t>
            </a:r>
            <a:endParaRPr lang="en-US" sz="960" dirty="0"/>
          </a:p>
        </p:txBody>
      </p:sp>
      <p:sp>
        <p:nvSpPr>
          <p:cNvPr id="20" name="Shape 18"/>
          <p:cNvSpPr/>
          <p:nvPr/>
        </p:nvSpPr>
        <p:spPr>
          <a:xfrm>
            <a:off x="6172200" y="3814785"/>
            <a:ext cx="5288250" cy="1060338"/>
          </a:xfrm>
          <a:prstGeom prst="roundRect">
            <a:avLst>
              <a:gd name="adj" fmla="val 10064"/>
            </a:avLst>
          </a:prstGeom>
          <a:solidFill>
            <a:srgbClr val="151618"/>
          </a:solidFill>
          <a:ln w="7620">
            <a:solidFill>
              <a:srgbClr val="1D1E21"/>
            </a:solidFill>
            <a:prstDash val="solid"/>
          </a:ln>
        </p:spPr>
      </p:sp>
      <p:sp>
        <p:nvSpPr>
          <p:cNvPr id="21" name="Text 19"/>
          <p:cNvSpPr txBox="1"/>
          <p:nvPr/>
        </p:nvSpPr>
        <p:spPr>
          <a:xfrm>
            <a:off x="6370350" y="4012844"/>
            <a:ext cx="4980645"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02</a:t>
            </a:r>
            <a:endParaRPr lang="en-US" sz="780" dirty="0"/>
          </a:p>
        </p:txBody>
      </p:sp>
      <p:sp>
        <p:nvSpPr>
          <p:cNvPr id="22" name="Text 20"/>
          <p:cNvSpPr txBox="1"/>
          <p:nvPr/>
        </p:nvSpPr>
        <p:spPr>
          <a:xfrm>
            <a:off x="6370350" y="4217853"/>
            <a:ext cx="5029566"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User ID Anda</a:t>
            </a:r>
            <a:endParaRPr lang="en-US" sz="1260" dirty="0"/>
          </a:p>
        </p:txBody>
      </p:sp>
      <p:sp>
        <p:nvSpPr>
          <p:cNvPr id="23" name="Text 21"/>
          <p:cNvSpPr txBox="1"/>
          <p:nvPr/>
        </p:nvSpPr>
        <p:spPr>
          <a:xfrm>
            <a:off x="6370350" y="4494093"/>
            <a:ext cx="5029566" cy="20729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Angka dari @userinfobot, supaya bot hanya menuruti Anda.</a:t>
            </a:r>
            <a:endParaRPr lang="en-US" sz="960" dirty="0"/>
          </a:p>
        </p:txBody>
      </p:sp>
      <p:sp>
        <p:nvSpPr>
          <p:cNvPr id="24" name="Text 22"/>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13 / 21</a:t>
            </a:r>
            <a:endParaRPr lang="en-US" sz="78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13</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Membuat bot di Telegram</a:t>
            </a:r>
            <a:endParaRPr lang="en-US" sz="2592" dirty="0"/>
          </a:p>
        </p:txBody>
      </p:sp>
      <p:sp>
        <p:nvSpPr>
          <p:cNvPr id="5" name="Shape 3"/>
          <p:cNvSpPr/>
          <p:nvPr/>
        </p:nvSpPr>
        <p:spPr>
          <a:xfrm>
            <a:off x="731520" y="1577614"/>
            <a:ext cx="10728930" cy="1885218"/>
          </a:xfrm>
          <a:prstGeom prst="roundRect">
            <a:avLst>
              <a:gd name="adj" fmla="val 4850"/>
            </a:avLst>
          </a:prstGeom>
          <a:solidFill>
            <a:srgbClr val="0E0F12"/>
          </a:solidFill>
          <a:ln w="7620">
            <a:solidFill>
              <a:srgbClr val="1D1E21"/>
            </a:solidFill>
            <a:prstDash val="solid"/>
          </a:ln>
        </p:spPr>
      </p:sp>
      <p:sp>
        <p:nvSpPr>
          <p:cNvPr id="6" name="Shape 4"/>
          <p:cNvSpPr/>
          <p:nvPr/>
        </p:nvSpPr>
        <p:spPr>
          <a:xfrm>
            <a:off x="731520" y="1618762"/>
            <a:ext cx="15270" cy="1802922"/>
          </a:xfrm>
          <a:prstGeom prst="rect">
            <a:avLst/>
          </a:prstGeom>
          <a:solidFill>
            <a:srgbClr val="2F3032"/>
          </a:solidFill>
          <a:ln/>
        </p:spPr>
      </p:sp>
      <p:sp>
        <p:nvSpPr>
          <p:cNvPr id="7" name="Text 5"/>
          <p:cNvSpPr txBox="1"/>
          <p:nvPr/>
        </p:nvSpPr>
        <p:spPr>
          <a:xfrm>
            <a:off x="914400" y="1729953"/>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7B8494"/>
                </a:solidFill>
                <a:latin typeface="Arial" pitchFamily="34" charset="0"/>
                <a:ea typeface="Arial" pitchFamily="34" charset="-122"/>
                <a:cs typeface="Arial" pitchFamily="34" charset="-120"/>
              </a:rPr>
              <a:t>DI APLIKASI TELEGRAM (HP/LAPTOP)</a:t>
            </a:r>
            <a:endParaRPr lang="en-US" sz="840" dirty="0"/>
          </a:p>
        </p:txBody>
      </p:sp>
      <p:sp>
        <p:nvSpPr>
          <p:cNvPr id="8" name="Shape 6"/>
          <p:cNvSpPr/>
          <p:nvPr/>
        </p:nvSpPr>
        <p:spPr>
          <a:xfrm>
            <a:off x="914400" y="2040484"/>
            <a:ext cx="106710" cy="106710"/>
          </a:xfrm>
          <a:prstGeom prst="roundRect">
            <a:avLst>
              <a:gd name="adj" fmla="val 21423"/>
            </a:avLst>
          </a:prstGeom>
          <a:ln w="11430">
            <a:solidFill>
              <a:srgbClr val="4C5464"/>
            </a:solidFill>
            <a:prstDash val="solid"/>
          </a:ln>
        </p:spPr>
      </p:sp>
      <p:sp>
        <p:nvSpPr>
          <p:cNvPr id="9" name="Text 7"/>
          <p:cNvSpPr txBox="1"/>
          <p:nvPr/>
        </p:nvSpPr>
        <p:spPr>
          <a:xfrm>
            <a:off x="1112550" y="1980682"/>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1. Cari @BotFather → kirim /newbot</a:t>
            </a:r>
            <a:endParaRPr lang="en-US" sz="1080" dirty="0"/>
          </a:p>
        </p:txBody>
      </p:sp>
      <p:sp>
        <p:nvSpPr>
          <p:cNvPr id="10" name="Shape 8"/>
          <p:cNvSpPr/>
          <p:nvPr/>
        </p:nvSpPr>
        <p:spPr>
          <a:xfrm>
            <a:off x="914400" y="2323216"/>
            <a:ext cx="106710" cy="106710"/>
          </a:xfrm>
          <a:prstGeom prst="roundRect">
            <a:avLst>
              <a:gd name="adj" fmla="val 21423"/>
            </a:avLst>
          </a:prstGeom>
          <a:ln w="11430">
            <a:solidFill>
              <a:srgbClr val="4C5464"/>
            </a:solidFill>
            <a:prstDash val="solid"/>
          </a:ln>
        </p:spPr>
      </p:sp>
      <p:sp>
        <p:nvSpPr>
          <p:cNvPr id="11" name="Text 9"/>
          <p:cNvSpPr txBox="1"/>
          <p:nvPr/>
        </p:nvSpPr>
        <p:spPr>
          <a:xfrm>
            <a:off x="1112550" y="2263414"/>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2. Isi nama bot</a:t>
            </a:r>
            <a:endParaRPr lang="en-US" sz="1080" dirty="0"/>
          </a:p>
        </p:txBody>
      </p:sp>
      <p:sp>
        <p:nvSpPr>
          <p:cNvPr id="12" name="Shape 10"/>
          <p:cNvSpPr/>
          <p:nvPr/>
        </p:nvSpPr>
        <p:spPr>
          <a:xfrm>
            <a:off x="914400" y="2605949"/>
            <a:ext cx="106710" cy="106710"/>
          </a:xfrm>
          <a:prstGeom prst="roundRect">
            <a:avLst>
              <a:gd name="adj" fmla="val 21423"/>
            </a:avLst>
          </a:prstGeom>
          <a:ln w="11430">
            <a:solidFill>
              <a:srgbClr val="4C5464"/>
            </a:solidFill>
            <a:prstDash val="solid"/>
          </a:ln>
        </p:spPr>
      </p:sp>
      <p:sp>
        <p:nvSpPr>
          <p:cNvPr id="13" name="Text 11"/>
          <p:cNvSpPr txBox="1"/>
          <p:nvPr/>
        </p:nvSpPr>
        <p:spPr>
          <a:xfrm>
            <a:off x="1112550" y="2546055"/>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3. Isi username — harus berakhiran bot</a:t>
            </a:r>
            <a:endParaRPr lang="en-US" sz="1080" dirty="0"/>
          </a:p>
        </p:txBody>
      </p:sp>
      <p:sp>
        <p:nvSpPr>
          <p:cNvPr id="14" name="Shape 12"/>
          <p:cNvSpPr/>
          <p:nvPr/>
        </p:nvSpPr>
        <p:spPr>
          <a:xfrm>
            <a:off x="914400" y="2888590"/>
            <a:ext cx="106710" cy="106710"/>
          </a:xfrm>
          <a:prstGeom prst="roundRect">
            <a:avLst>
              <a:gd name="adj" fmla="val 21423"/>
            </a:avLst>
          </a:prstGeom>
          <a:ln w="11430">
            <a:solidFill>
              <a:srgbClr val="4C5464"/>
            </a:solidFill>
            <a:prstDash val="solid"/>
          </a:ln>
        </p:spPr>
      </p:sp>
      <p:sp>
        <p:nvSpPr>
          <p:cNvPr id="15" name="Text 13"/>
          <p:cNvSpPr txBox="1"/>
          <p:nvPr/>
        </p:nvSpPr>
        <p:spPr>
          <a:xfrm>
            <a:off x="1112550" y="2828788"/>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4. Salin token yang diberikan</a:t>
            </a:r>
            <a:endParaRPr lang="en-US" sz="1080" dirty="0"/>
          </a:p>
        </p:txBody>
      </p:sp>
      <p:sp>
        <p:nvSpPr>
          <p:cNvPr id="16" name="Shape 14"/>
          <p:cNvSpPr/>
          <p:nvPr/>
        </p:nvSpPr>
        <p:spPr>
          <a:xfrm>
            <a:off x="914400" y="3171322"/>
            <a:ext cx="106710" cy="106710"/>
          </a:xfrm>
          <a:prstGeom prst="roundRect">
            <a:avLst>
              <a:gd name="adj" fmla="val 21423"/>
            </a:avLst>
          </a:prstGeom>
          <a:ln w="11430">
            <a:solidFill>
              <a:srgbClr val="4C5464"/>
            </a:solidFill>
            <a:prstDash val="solid"/>
          </a:ln>
        </p:spPr>
      </p:sp>
      <p:sp>
        <p:nvSpPr>
          <p:cNvPr id="17" name="Text 15"/>
          <p:cNvSpPr txBox="1"/>
          <p:nvPr/>
        </p:nvSpPr>
        <p:spPr>
          <a:xfrm>
            <a:off x="1112550" y="3111520"/>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5. Cari @userinfobot → salin angka User ID Anda</a:t>
            </a:r>
            <a:endParaRPr lang="en-US" sz="1080" dirty="0"/>
          </a:p>
        </p:txBody>
      </p:sp>
      <p:sp>
        <p:nvSpPr>
          <p:cNvPr id="18" name="Shape 16"/>
          <p:cNvSpPr/>
          <p:nvPr/>
        </p:nvSpPr>
        <p:spPr>
          <a:xfrm>
            <a:off x="731520" y="3706612"/>
            <a:ext cx="10728930" cy="672084"/>
          </a:xfrm>
          <a:prstGeom prst="roundRect">
            <a:avLst>
              <a:gd name="adj" fmla="val 13605"/>
            </a:avLst>
          </a:prstGeom>
          <a:solidFill>
            <a:srgbClr val="06070A"/>
          </a:solidFill>
          <a:ln w="7620">
            <a:solidFill>
              <a:srgbClr val="1D1E21"/>
            </a:solidFill>
            <a:prstDash val="solid"/>
          </a:ln>
        </p:spPr>
      </p:sp>
      <p:sp>
        <p:nvSpPr>
          <p:cNvPr id="19" name="Shape 17"/>
          <p:cNvSpPr/>
          <p:nvPr/>
        </p:nvSpPr>
        <p:spPr>
          <a:xfrm>
            <a:off x="739110" y="3714201"/>
            <a:ext cx="10713750" cy="268194"/>
          </a:xfrm>
          <a:prstGeom prst="roundRect">
            <a:avLst>
              <a:gd name="adj" fmla="val 31265"/>
            </a:avLst>
          </a:prstGeom>
          <a:solidFill>
            <a:srgbClr val="0E0F12"/>
          </a:solidFill>
          <a:ln/>
        </p:spPr>
      </p:sp>
      <p:sp>
        <p:nvSpPr>
          <p:cNvPr id="20" name="Shape 18"/>
          <p:cNvSpPr/>
          <p:nvPr/>
        </p:nvSpPr>
        <p:spPr>
          <a:xfrm>
            <a:off x="739110" y="3844503"/>
            <a:ext cx="10713750" cy="137892"/>
          </a:xfrm>
          <a:prstGeom prst="rect">
            <a:avLst/>
          </a:prstGeom>
          <a:solidFill>
            <a:srgbClr val="0E0F12"/>
          </a:solidFill>
          <a:ln/>
        </p:spPr>
      </p:sp>
      <p:sp>
        <p:nvSpPr>
          <p:cNvPr id="21" name="Shape 19"/>
          <p:cNvSpPr/>
          <p:nvPr/>
        </p:nvSpPr>
        <p:spPr>
          <a:xfrm>
            <a:off x="731520" y="3982486"/>
            <a:ext cx="10728930" cy="0"/>
          </a:xfrm>
          <a:prstGeom prst="line">
            <a:avLst/>
          </a:prstGeom>
          <a:noFill/>
          <a:ln w="7620">
            <a:solidFill>
              <a:srgbClr val="1D1E21"/>
            </a:solidFill>
            <a:prstDash val="solid"/>
          </a:ln>
        </p:spPr>
      </p:sp>
      <p:sp>
        <p:nvSpPr>
          <p:cNvPr id="22" name="Text 20"/>
          <p:cNvSpPr txBox="1"/>
          <p:nvPr/>
        </p:nvSpPr>
        <p:spPr>
          <a:xfrm>
            <a:off x="838230" y="3775192"/>
            <a:ext cx="1072500"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chat @BotFather</a:t>
            </a:r>
            <a:endParaRPr lang="en-US" sz="780" dirty="0"/>
          </a:p>
        </p:txBody>
      </p:sp>
      <p:sp>
        <p:nvSpPr>
          <p:cNvPr id="23" name="Text 21"/>
          <p:cNvSpPr txBox="1"/>
          <p:nvPr/>
        </p:nvSpPr>
        <p:spPr>
          <a:xfrm>
            <a:off x="853410" y="4089105"/>
            <a:ext cx="10485150" cy="20574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/newbot</a:t>
            </a:r>
            <a:endParaRPr lang="en-US" sz="900" dirty="0"/>
          </a:p>
        </p:txBody>
      </p:sp>
      <p:sp>
        <p:nvSpPr>
          <p:cNvPr id="24" name="Text 22"/>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13 / 21 · DETAIL</a:t>
            </a:r>
            <a:endParaRPr lang="en-US" sz="78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 0"/>
          <p:cNvSpPr/>
          <p:nvPr/>
        </p:nvSpPr>
        <p:spPr>
          <a:xfrm>
            <a:off x="731520" y="1314084"/>
            <a:ext cx="198150" cy="0"/>
          </a:xfrm>
          <a:prstGeom prst="line">
            <a:avLst/>
          </a:prstGeom>
          <a:noFill/>
          <a:ln w="7620">
            <a:solidFill>
              <a:srgbClr val="323C5E"/>
            </a:solidFill>
            <a:prstDash val="solid"/>
          </a:ln>
        </p:spPr>
      </p:sp>
      <p:sp>
        <p:nvSpPr>
          <p:cNvPr id="3" name="Text 1"/>
          <p:cNvSpPr txBox="1"/>
          <p:nvPr/>
        </p:nvSpPr>
        <p:spPr>
          <a:xfrm>
            <a:off x="1021110" y="1243218"/>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SESI 4 · PRAKTIK</a:t>
            </a:r>
            <a:endParaRPr lang="en-US" sz="900" dirty="0"/>
          </a:p>
        </p:txBody>
      </p:sp>
      <p:sp>
        <p:nvSpPr>
          <p:cNvPr id="4" name="Text 2"/>
          <p:cNvSpPr txBox="1"/>
          <p:nvPr/>
        </p:nvSpPr>
        <p:spPr>
          <a:xfrm>
            <a:off x="731520" y="1635679"/>
            <a:ext cx="7763256" cy="768096"/>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Tempel, aktifkan, restart.</a:t>
            </a:r>
            <a:endParaRPr lang="en-US" sz="4800" dirty="0"/>
          </a:p>
        </p:txBody>
      </p:sp>
      <p:sp>
        <p:nvSpPr>
          <p:cNvPr id="5" name="Text 3"/>
          <p:cNvSpPr txBox="1"/>
          <p:nvPr/>
        </p:nvSpPr>
        <p:spPr>
          <a:xfrm>
            <a:off x="731520" y="2525664"/>
            <a:ext cx="5146975" cy="165324"/>
          </a:xfrm>
          <a:prstGeom prst="rect">
            <a:avLst/>
          </a:prstGeom>
          <a:noFill/>
          <a:ln/>
        </p:spPr>
        <p:txBody>
          <a:bodyPr wrap="square" lIns="0" tIns="0" rIns="0" bIns="0" rtlCol="0" anchor="t"/>
          <a:lstStyle/>
          <a:p>
            <a:pPr algn="l" indent="0" marL="0">
              <a:lnSpc>
                <a:spcPts val="1134"/>
              </a:lnSpc>
              <a:buNone/>
            </a:pPr>
            <a:r>
              <a:rPr lang="en-US" sz="840" spc="168" kern="0" dirty="0">
                <a:solidFill>
                  <a:srgbClr val="7F9CFF"/>
                </a:solidFill>
                <a:latin typeface="Courier New" pitchFamily="34" charset="0"/>
                <a:ea typeface="Courier New" pitchFamily="34" charset="-122"/>
                <a:cs typeface="Courier New" pitchFamily="34" charset="-120"/>
              </a:rPr>
              <a:t>DI DASHBOARD — CHANNELS</a:t>
            </a:r>
            <a:endParaRPr lang="en-US" sz="840" dirty="0"/>
          </a:p>
        </p:txBody>
      </p:sp>
      <p:sp>
        <p:nvSpPr>
          <p:cNvPr id="6" name="Shape 4"/>
          <p:cNvSpPr/>
          <p:nvPr/>
        </p:nvSpPr>
        <p:spPr>
          <a:xfrm>
            <a:off x="731520" y="2907243"/>
            <a:ext cx="38130" cy="38130"/>
          </a:xfrm>
          <a:prstGeom prst="ellipse">
            <a:avLst/>
          </a:prstGeom>
          <a:solidFill>
            <a:srgbClr val="2F3032"/>
          </a:solidFill>
          <a:ln/>
        </p:spPr>
      </p:sp>
      <p:sp>
        <p:nvSpPr>
          <p:cNvPr id="7" name="Text 5"/>
          <p:cNvSpPr txBox="1"/>
          <p:nvPr/>
        </p:nvSpPr>
        <p:spPr>
          <a:xfrm>
            <a:off x="861090" y="2822021"/>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Kartu Telegram → Configure</a:t>
            </a:r>
            <a:endParaRPr lang="en-US" sz="1140" dirty="0"/>
          </a:p>
        </p:txBody>
      </p:sp>
      <p:sp>
        <p:nvSpPr>
          <p:cNvPr id="8" name="Shape 6"/>
          <p:cNvSpPr/>
          <p:nvPr/>
        </p:nvSpPr>
        <p:spPr>
          <a:xfrm>
            <a:off x="731520" y="3201406"/>
            <a:ext cx="38130" cy="38130"/>
          </a:xfrm>
          <a:prstGeom prst="ellipse">
            <a:avLst/>
          </a:prstGeom>
          <a:solidFill>
            <a:srgbClr val="2F3032"/>
          </a:solidFill>
          <a:ln/>
        </p:spPr>
      </p:sp>
      <p:sp>
        <p:nvSpPr>
          <p:cNvPr id="9" name="Text 7"/>
          <p:cNvSpPr txBox="1"/>
          <p:nvPr/>
        </p:nvSpPr>
        <p:spPr>
          <a:xfrm>
            <a:off x="861090" y="3116184"/>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Tempel Bot token + User ID → Save</a:t>
            </a:r>
            <a:endParaRPr lang="en-US" sz="1140" dirty="0"/>
          </a:p>
        </p:txBody>
      </p:sp>
      <p:sp>
        <p:nvSpPr>
          <p:cNvPr id="10" name="Shape 8"/>
          <p:cNvSpPr/>
          <p:nvPr/>
        </p:nvSpPr>
        <p:spPr>
          <a:xfrm>
            <a:off x="731520" y="3495568"/>
            <a:ext cx="38130" cy="38130"/>
          </a:xfrm>
          <a:prstGeom prst="ellipse">
            <a:avLst/>
          </a:prstGeom>
          <a:solidFill>
            <a:srgbClr val="2F3032"/>
          </a:solidFill>
          <a:ln/>
        </p:spPr>
      </p:sp>
      <p:sp>
        <p:nvSpPr>
          <p:cNvPr id="11" name="Text 9"/>
          <p:cNvSpPr txBox="1"/>
          <p:nvPr/>
        </p:nvSpPr>
        <p:spPr>
          <a:xfrm>
            <a:off x="861090" y="3410346"/>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Toggle Enable aktif</a:t>
            </a:r>
            <a:endParaRPr lang="en-US" sz="1140" dirty="0"/>
          </a:p>
        </p:txBody>
      </p:sp>
      <p:sp>
        <p:nvSpPr>
          <p:cNvPr id="12" name="Shape 10"/>
          <p:cNvSpPr/>
          <p:nvPr/>
        </p:nvSpPr>
        <p:spPr>
          <a:xfrm>
            <a:off x="731520" y="3789639"/>
            <a:ext cx="38130" cy="38130"/>
          </a:xfrm>
          <a:prstGeom prst="ellipse">
            <a:avLst/>
          </a:prstGeom>
          <a:solidFill>
            <a:srgbClr val="2F3032"/>
          </a:solidFill>
          <a:ln/>
        </p:spPr>
      </p:sp>
      <p:sp>
        <p:nvSpPr>
          <p:cNvPr id="13" name="Text 11"/>
          <p:cNvSpPr txBox="1"/>
          <p:nvPr/>
        </p:nvSpPr>
        <p:spPr>
          <a:xfrm>
            <a:off x="861090" y="3704417"/>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Restart gateway</a:t>
            </a:r>
            <a:endParaRPr lang="en-US" sz="1140" dirty="0"/>
          </a:p>
        </p:txBody>
      </p:sp>
      <p:sp>
        <p:nvSpPr>
          <p:cNvPr id="14" name="Shape 12"/>
          <p:cNvSpPr/>
          <p:nvPr/>
        </p:nvSpPr>
        <p:spPr>
          <a:xfrm>
            <a:off x="6092190" y="2525664"/>
            <a:ext cx="0" cy="1381476"/>
          </a:xfrm>
          <a:prstGeom prst="line">
            <a:avLst/>
          </a:prstGeom>
          <a:noFill/>
          <a:ln w="7620">
            <a:solidFill>
              <a:srgbClr val="2F3032"/>
            </a:solidFill>
            <a:prstDash val="solid"/>
          </a:ln>
        </p:spPr>
      </p:sp>
      <p:sp>
        <p:nvSpPr>
          <p:cNvPr id="15" name="Text 13"/>
          <p:cNvSpPr txBox="1"/>
          <p:nvPr/>
        </p:nvSpPr>
        <p:spPr>
          <a:xfrm>
            <a:off x="6404640" y="2525664"/>
            <a:ext cx="5146975" cy="165324"/>
          </a:xfrm>
          <a:prstGeom prst="rect">
            <a:avLst/>
          </a:prstGeom>
          <a:noFill/>
          <a:ln/>
        </p:spPr>
        <p:txBody>
          <a:bodyPr wrap="square" lIns="0" tIns="0" rIns="0" bIns="0" rtlCol="0" anchor="t"/>
          <a:lstStyle/>
          <a:p>
            <a:pPr algn="l" indent="0" marL="0">
              <a:lnSpc>
                <a:spcPts val="1134"/>
              </a:lnSpc>
              <a:buNone/>
            </a:pPr>
            <a:r>
              <a:rPr lang="en-US" sz="840" spc="168" kern="0" dirty="0">
                <a:solidFill>
                  <a:srgbClr val="FFB27A"/>
                </a:solidFill>
                <a:latin typeface="Courier New" pitchFamily="34" charset="0"/>
                <a:ea typeface="Courier New" pitchFamily="34" charset="-122"/>
                <a:cs typeface="Courier New" pitchFamily="34" charset="-120"/>
              </a:rPr>
              <a:t>DI TELEGRAM</a:t>
            </a:r>
            <a:endParaRPr lang="en-US" sz="840" dirty="0"/>
          </a:p>
        </p:txBody>
      </p:sp>
      <p:sp>
        <p:nvSpPr>
          <p:cNvPr id="16" name="Shape 14"/>
          <p:cNvSpPr/>
          <p:nvPr/>
        </p:nvSpPr>
        <p:spPr>
          <a:xfrm>
            <a:off x="6404640" y="2907243"/>
            <a:ext cx="38130" cy="38130"/>
          </a:xfrm>
          <a:prstGeom prst="ellipse">
            <a:avLst/>
          </a:prstGeom>
          <a:solidFill>
            <a:srgbClr val="2F3032"/>
          </a:solidFill>
          <a:ln/>
        </p:spPr>
      </p:sp>
      <p:sp>
        <p:nvSpPr>
          <p:cNvPr id="17" name="Text 15"/>
          <p:cNvSpPr txBox="1"/>
          <p:nvPr/>
        </p:nvSpPr>
        <p:spPr>
          <a:xfrm>
            <a:off x="6534120" y="2822021"/>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Buka bot Anda → Start</a:t>
            </a:r>
            <a:endParaRPr lang="en-US" sz="1140" dirty="0"/>
          </a:p>
        </p:txBody>
      </p:sp>
      <p:sp>
        <p:nvSpPr>
          <p:cNvPr id="18" name="Shape 16"/>
          <p:cNvSpPr/>
          <p:nvPr/>
        </p:nvSpPr>
        <p:spPr>
          <a:xfrm>
            <a:off x="6404640" y="3201406"/>
            <a:ext cx="38130" cy="38130"/>
          </a:xfrm>
          <a:prstGeom prst="ellipse">
            <a:avLst/>
          </a:prstGeom>
          <a:solidFill>
            <a:srgbClr val="2F3032"/>
          </a:solidFill>
          <a:ln/>
        </p:spPr>
      </p:sp>
      <p:sp>
        <p:nvSpPr>
          <p:cNvPr id="19" name="Text 17"/>
          <p:cNvSpPr txBox="1"/>
          <p:nvPr/>
        </p:nvSpPr>
        <p:spPr>
          <a:xfrm>
            <a:off x="6534120" y="3116184"/>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Sapa: kamu berjalan di server apa?</a:t>
            </a:r>
            <a:endParaRPr lang="en-US" sz="1140" dirty="0"/>
          </a:p>
        </p:txBody>
      </p:sp>
      <p:sp>
        <p:nvSpPr>
          <p:cNvPr id="20" name="Shape 18"/>
          <p:cNvSpPr/>
          <p:nvPr/>
        </p:nvSpPr>
        <p:spPr>
          <a:xfrm>
            <a:off x="6404640" y="3495568"/>
            <a:ext cx="38130" cy="38130"/>
          </a:xfrm>
          <a:prstGeom prst="ellipse">
            <a:avLst/>
          </a:prstGeom>
          <a:solidFill>
            <a:srgbClr val="2F3032"/>
          </a:solidFill>
          <a:ln/>
        </p:spPr>
      </p:sp>
      <p:sp>
        <p:nvSpPr>
          <p:cNvPr id="21" name="Text 19"/>
          <p:cNvSpPr txBox="1"/>
          <p:nvPr/>
        </p:nvSpPr>
        <p:spPr>
          <a:xfrm>
            <a:off x="6534120" y="3410346"/>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Kirim /sethome — tujuan laporan otomatis</a:t>
            </a:r>
            <a:endParaRPr lang="en-US" sz="1140" dirty="0"/>
          </a:p>
        </p:txBody>
      </p:sp>
      <p:sp>
        <p:nvSpPr>
          <p:cNvPr id="22" name="Shape 20"/>
          <p:cNvSpPr/>
          <p:nvPr/>
        </p:nvSpPr>
        <p:spPr>
          <a:xfrm>
            <a:off x="731520" y="4151010"/>
            <a:ext cx="10728930" cy="1037112"/>
          </a:xfrm>
          <a:prstGeom prst="roundRect">
            <a:avLst>
              <a:gd name="adj" fmla="val 8817"/>
            </a:avLst>
          </a:prstGeom>
          <a:solidFill>
            <a:srgbClr val="132420"/>
          </a:solidFill>
          <a:ln w="7620">
            <a:solidFill>
              <a:srgbClr val="1D1E21"/>
            </a:solidFill>
            <a:prstDash val="solid"/>
          </a:ln>
        </p:spPr>
      </p:sp>
      <p:sp>
        <p:nvSpPr>
          <p:cNvPr id="23" name="Shape 21"/>
          <p:cNvSpPr/>
          <p:nvPr/>
        </p:nvSpPr>
        <p:spPr>
          <a:xfrm>
            <a:off x="731520" y="4192158"/>
            <a:ext cx="15270" cy="954816"/>
          </a:xfrm>
          <a:prstGeom prst="rect">
            <a:avLst/>
          </a:prstGeom>
          <a:solidFill>
            <a:srgbClr val="62DFB0"/>
          </a:solidFill>
          <a:ln/>
        </p:spPr>
      </p:sp>
      <p:sp>
        <p:nvSpPr>
          <p:cNvPr id="24" name="Text 22"/>
          <p:cNvSpPr txBox="1"/>
          <p:nvPr/>
        </p:nvSpPr>
        <p:spPr>
          <a:xfrm>
            <a:off x="914400" y="4303441"/>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62DFB0"/>
                </a:solidFill>
                <a:latin typeface="Arial" pitchFamily="34" charset="0"/>
                <a:ea typeface="Arial" pitchFamily="34" charset="-122"/>
                <a:cs typeface="Arial" pitchFamily="34" charset="-120"/>
              </a:rPr>
              <a:t>BERHASIL KALAU</a:t>
            </a:r>
            <a:endParaRPr lang="en-US" sz="840" dirty="0"/>
          </a:p>
        </p:txBody>
      </p:sp>
      <p:sp>
        <p:nvSpPr>
          <p:cNvPr id="25" name="Shape 23"/>
          <p:cNvSpPr/>
          <p:nvPr/>
        </p:nvSpPr>
        <p:spPr>
          <a:xfrm>
            <a:off x="914400" y="4613880"/>
            <a:ext cx="106710" cy="106710"/>
          </a:xfrm>
          <a:prstGeom prst="roundRect">
            <a:avLst>
              <a:gd name="adj" fmla="val 21423"/>
            </a:avLst>
          </a:prstGeom>
          <a:ln w="11430">
            <a:solidFill>
              <a:srgbClr val="62DFB0"/>
            </a:solidFill>
            <a:prstDash val="solid"/>
          </a:ln>
        </p:spPr>
      </p:sp>
      <p:sp>
        <p:nvSpPr>
          <p:cNvPr id="26" name="Text 24"/>
          <p:cNvSpPr txBox="1"/>
          <p:nvPr/>
        </p:nvSpPr>
        <p:spPr>
          <a:xfrm>
            <a:off x="1112550" y="4554078"/>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Kartu Telegram berstatus Connected</a:t>
            </a:r>
            <a:endParaRPr lang="en-US" sz="1080" dirty="0"/>
          </a:p>
        </p:txBody>
      </p:sp>
      <p:sp>
        <p:nvSpPr>
          <p:cNvPr id="27" name="Shape 25"/>
          <p:cNvSpPr/>
          <p:nvPr/>
        </p:nvSpPr>
        <p:spPr>
          <a:xfrm>
            <a:off x="914400" y="4896612"/>
            <a:ext cx="106710" cy="106710"/>
          </a:xfrm>
          <a:prstGeom prst="roundRect">
            <a:avLst>
              <a:gd name="adj" fmla="val 21423"/>
            </a:avLst>
          </a:prstGeom>
          <a:ln w="11430">
            <a:solidFill>
              <a:srgbClr val="62DFB0"/>
            </a:solidFill>
            <a:prstDash val="solid"/>
          </a:ln>
        </p:spPr>
      </p:sp>
      <p:sp>
        <p:nvSpPr>
          <p:cNvPr id="28" name="Text 26"/>
          <p:cNvSpPr txBox="1"/>
          <p:nvPr/>
        </p:nvSpPr>
        <p:spPr>
          <a:xfrm>
            <a:off x="1112550" y="4836810"/>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Bot membalas di HP</a:t>
            </a:r>
            <a:endParaRPr lang="en-US" sz="1080" dirty="0"/>
          </a:p>
        </p:txBody>
      </p:sp>
      <p:sp>
        <p:nvSpPr>
          <p:cNvPr id="29" name="Text 27"/>
          <p:cNvSpPr txBox="1"/>
          <p:nvPr/>
        </p:nvSpPr>
        <p:spPr>
          <a:xfrm>
            <a:off x="731520" y="5431902"/>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 Setelah ini: istirahat 15 menit.</a:t>
            </a:r>
            <a:endParaRPr lang="en-US" sz="960" dirty="0"/>
          </a:p>
        </p:txBody>
      </p:sp>
      <p:sp>
        <p:nvSpPr>
          <p:cNvPr id="30" name="Text 28"/>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14 / 21</a:t>
            </a:r>
            <a:endParaRPr lang="en-US" sz="78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14 · 1/2</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Channels → Telegram</a:t>
            </a:r>
            <a:endParaRPr lang="en-US" sz="2592" dirty="0"/>
          </a:p>
        </p:txBody>
      </p:sp>
      <p:sp>
        <p:nvSpPr>
          <p:cNvPr id="5" name="Shape 3"/>
          <p:cNvSpPr/>
          <p:nvPr/>
        </p:nvSpPr>
        <p:spPr>
          <a:xfrm>
            <a:off x="731520" y="1577614"/>
            <a:ext cx="10728930" cy="1458285"/>
          </a:xfrm>
          <a:prstGeom prst="roundRect">
            <a:avLst>
              <a:gd name="adj" fmla="val 5706"/>
            </a:avLst>
          </a:prstGeom>
          <a:solidFill>
            <a:srgbClr val="0E0F12"/>
          </a:solidFill>
          <a:ln w="7620">
            <a:solidFill>
              <a:srgbClr val="1D1E21"/>
            </a:solidFill>
            <a:prstDash val="solid"/>
          </a:ln>
        </p:spPr>
      </p:sp>
      <p:sp>
        <p:nvSpPr>
          <p:cNvPr id="6" name="Shape 4"/>
          <p:cNvSpPr/>
          <p:nvPr/>
        </p:nvSpPr>
        <p:spPr>
          <a:xfrm>
            <a:off x="731520" y="1615013"/>
            <a:ext cx="13899" cy="1383396"/>
          </a:xfrm>
          <a:prstGeom prst="rect">
            <a:avLst/>
          </a:prstGeom>
          <a:solidFill>
            <a:srgbClr val="2F3032"/>
          </a:solidFill>
          <a:ln/>
        </p:spPr>
      </p:sp>
      <p:sp>
        <p:nvSpPr>
          <p:cNvPr id="7" name="Text 5"/>
          <p:cNvSpPr txBox="1"/>
          <p:nvPr/>
        </p:nvSpPr>
        <p:spPr>
          <a:xfrm>
            <a:off x="897941" y="1716237"/>
            <a:ext cx="10671231" cy="150510"/>
          </a:xfrm>
          <a:prstGeom prst="rect">
            <a:avLst/>
          </a:prstGeom>
          <a:noFill/>
          <a:ln/>
        </p:spPr>
        <p:txBody>
          <a:bodyPr wrap="square" lIns="0" tIns="0" rIns="0" bIns="0" rtlCol="0" anchor="t"/>
          <a:lstStyle/>
          <a:p>
            <a:pPr algn="l" indent="0" marL="0">
              <a:lnSpc>
                <a:spcPts val="1032"/>
              </a:lnSpc>
              <a:buNone/>
            </a:pPr>
            <a:r>
              <a:rPr lang="en-US" sz="764" b="1" spc="46" kern="0" dirty="0">
                <a:solidFill>
                  <a:srgbClr val="7B8494"/>
                </a:solidFill>
                <a:latin typeface="Arial" pitchFamily="34" charset="0"/>
                <a:ea typeface="Arial" pitchFamily="34" charset="-122"/>
                <a:cs typeface="Arial" pitchFamily="34" charset="-120"/>
              </a:rPr>
              <a:t>DI DASHBOARD</a:t>
            </a:r>
            <a:endParaRPr lang="en-US" sz="764" dirty="0"/>
          </a:p>
        </p:txBody>
      </p:sp>
      <p:sp>
        <p:nvSpPr>
          <p:cNvPr id="8" name="Shape 6"/>
          <p:cNvSpPr/>
          <p:nvPr/>
        </p:nvSpPr>
        <p:spPr>
          <a:xfrm>
            <a:off x="897941" y="1998878"/>
            <a:ext cx="97109" cy="97109"/>
          </a:xfrm>
          <a:prstGeom prst="roundRect">
            <a:avLst>
              <a:gd name="adj" fmla="val 21375"/>
            </a:avLst>
          </a:prstGeom>
          <a:ln w="11430">
            <a:solidFill>
              <a:srgbClr val="4C5464"/>
            </a:solidFill>
            <a:prstDash val="solid"/>
          </a:ln>
        </p:spPr>
      </p:sp>
      <p:sp>
        <p:nvSpPr>
          <p:cNvPr id="9" name="Text 7"/>
          <p:cNvSpPr txBox="1"/>
          <p:nvPr/>
        </p:nvSpPr>
        <p:spPr>
          <a:xfrm>
            <a:off x="1078260" y="1944380"/>
            <a:ext cx="10486431" cy="205923"/>
          </a:xfrm>
          <a:prstGeom prst="rect">
            <a:avLst/>
          </a:prstGeom>
          <a:noFill/>
          <a:ln/>
        </p:spPr>
        <p:txBody>
          <a:bodyPr wrap="square" lIns="0" tIns="0" rIns="0" bIns="0" rtlCol="0" anchor="t"/>
          <a:lstStyle/>
          <a:p>
            <a:pPr algn="l" indent="0" marL="0">
              <a:lnSpc>
                <a:spcPts val="1425"/>
              </a:lnSpc>
              <a:buNone/>
            </a:pPr>
            <a:r>
              <a:rPr lang="en-US" sz="983" dirty="0">
                <a:solidFill>
                  <a:srgbClr val="B9C0CD"/>
                </a:solidFill>
                <a:latin typeface="Arial" pitchFamily="34" charset="0"/>
                <a:ea typeface="Arial" pitchFamily="34" charset="-122"/>
                <a:cs typeface="Arial" pitchFamily="34" charset="-120"/>
              </a:rPr>
              <a:t>1. Klik Channels di sidebar → cari kartu Telegram → Configure</a:t>
            </a:r>
            <a:endParaRPr lang="en-US" sz="983" dirty="0"/>
          </a:p>
        </p:txBody>
      </p:sp>
      <p:sp>
        <p:nvSpPr>
          <p:cNvPr id="10" name="Shape 8"/>
          <p:cNvSpPr/>
          <p:nvPr/>
        </p:nvSpPr>
        <p:spPr>
          <a:xfrm>
            <a:off x="897941" y="2256099"/>
            <a:ext cx="97109" cy="97109"/>
          </a:xfrm>
          <a:prstGeom prst="roundRect">
            <a:avLst>
              <a:gd name="adj" fmla="val 21375"/>
            </a:avLst>
          </a:prstGeom>
          <a:ln w="11430">
            <a:solidFill>
              <a:srgbClr val="4C5464"/>
            </a:solidFill>
            <a:prstDash val="solid"/>
          </a:ln>
        </p:spPr>
      </p:sp>
      <p:sp>
        <p:nvSpPr>
          <p:cNvPr id="11" name="Text 9"/>
          <p:cNvSpPr txBox="1"/>
          <p:nvPr/>
        </p:nvSpPr>
        <p:spPr>
          <a:xfrm>
            <a:off x="1078260" y="2201692"/>
            <a:ext cx="10486431" cy="205923"/>
          </a:xfrm>
          <a:prstGeom prst="rect">
            <a:avLst/>
          </a:prstGeom>
          <a:noFill/>
          <a:ln/>
        </p:spPr>
        <p:txBody>
          <a:bodyPr wrap="square" lIns="0" tIns="0" rIns="0" bIns="0" rtlCol="0" anchor="t"/>
          <a:lstStyle/>
          <a:p>
            <a:pPr algn="l" indent="0" marL="0">
              <a:lnSpc>
                <a:spcPts val="1425"/>
              </a:lnSpc>
              <a:buNone/>
            </a:pPr>
            <a:r>
              <a:rPr lang="en-US" sz="983" dirty="0">
                <a:solidFill>
                  <a:srgbClr val="B9C0CD"/>
                </a:solidFill>
                <a:latin typeface="Arial" pitchFamily="34" charset="0"/>
                <a:ea typeface="Arial" pitchFamily="34" charset="-122"/>
                <a:cs typeface="Arial" pitchFamily="34" charset="-120"/>
              </a:rPr>
              <a:t>2. Tempel Bot token dan User ID ke kolom yang tersedia → Save</a:t>
            </a:r>
            <a:endParaRPr lang="en-US" sz="983" dirty="0"/>
          </a:p>
        </p:txBody>
      </p:sp>
      <p:sp>
        <p:nvSpPr>
          <p:cNvPr id="12" name="Shape 10"/>
          <p:cNvSpPr/>
          <p:nvPr/>
        </p:nvSpPr>
        <p:spPr>
          <a:xfrm>
            <a:off x="897941" y="2513320"/>
            <a:ext cx="97109" cy="97109"/>
          </a:xfrm>
          <a:prstGeom prst="roundRect">
            <a:avLst>
              <a:gd name="adj" fmla="val 21375"/>
            </a:avLst>
          </a:prstGeom>
          <a:ln w="11430">
            <a:solidFill>
              <a:srgbClr val="4C5464"/>
            </a:solidFill>
            <a:prstDash val="solid"/>
          </a:ln>
        </p:spPr>
      </p:sp>
      <p:sp>
        <p:nvSpPr>
          <p:cNvPr id="13" name="Text 11"/>
          <p:cNvSpPr txBox="1"/>
          <p:nvPr/>
        </p:nvSpPr>
        <p:spPr>
          <a:xfrm>
            <a:off x="1078260" y="2458913"/>
            <a:ext cx="10486431" cy="205923"/>
          </a:xfrm>
          <a:prstGeom prst="rect">
            <a:avLst/>
          </a:prstGeom>
          <a:noFill/>
          <a:ln/>
        </p:spPr>
        <p:txBody>
          <a:bodyPr wrap="square" lIns="0" tIns="0" rIns="0" bIns="0" rtlCol="0" anchor="t"/>
          <a:lstStyle/>
          <a:p>
            <a:pPr algn="l" indent="0" marL="0">
              <a:lnSpc>
                <a:spcPts val="1425"/>
              </a:lnSpc>
              <a:buNone/>
            </a:pPr>
            <a:r>
              <a:rPr lang="en-US" sz="983" dirty="0">
                <a:solidFill>
                  <a:srgbClr val="B9C0CD"/>
                </a:solidFill>
                <a:latin typeface="Arial" pitchFamily="34" charset="0"/>
                <a:ea typeface="Arial" pitchFamily="34" charset="-122"/>
                <a:cs typeface="Arial" pitchFamily="34" charset="-120"/>
              </a:rPr>
              <a:t>3. Aktifkan toggle Enable pada kartu Telegram</a:t>
            </a:r>
            <a:endParaRPr lang="en-US" sz="983" dirty="0"/>
          </a:p>
        </p:txBody>
      </p:sp>
      <p:sp>
        <p:nvSpPr>
          <p:cNvPr id="14" name="Shape 12"/>
          <p:cNvSpPr/>
          <p:nvPr/>
        </p:nvSpPr>
        <p:spPr>
          <a:xfrm>
            <a:off x="897941" y="2770632"/>
            <a:ext cx="97109" cy="97109"/>
          </a:xfrm>
          <a:prstGeom prst="roundRect">
            <a:avLst>
              <a:gd name="adj" fmla="val 21375"/>
            </a:avLst>
          </a:prstGeom>
          <a:ln w="11430">
            <a:solidFill>
              <a:srgbClr val="4C5464"/>
            </a:solidFill>
            <a:prstDash val="solid"/>
          </a:ln>
        </p:spPr>
      </p:sp>
      <p:sp>
        <p:nvSpPr>
          <p:cNvPr id="15" name="Text 13"/>
          <p:cNvSpPr txBox="1"/>
          <p:nvPr/>
        </p:nvSpPr>
        <p:spPr>
          <a:xfrm>
            <a:off x="1078260" y="2716134"/>
            <a:ext cx="10486431" cy="205923"/>
          </a:xfrm>
          <a:prstGeom prst="rect">
            <a:avLst/>
          </a:prstGeom>
          <a:noFill/>
          <a:ln/>
        </p:spPr>
        <p:txBody>
          <a:bodyPr wrap="square" lIns="0" tIns="0" rIns="0" bIns="0" rtlCol="0" anchor="t"/>
          <a:lstStyle/>
          <a:p>
            <a:pPr algn="l" indent="0" marL="0">
              <a:lnSpc>
                <a:spcPts val="1425"/>
              </a:lnSpc>
              <a:buNone/>
            </a:pPr>
            <a:r>
              <a:rPr lang="en-US" sz="983" dirty="0">
                <a:solidFill>
                  <a:srgbClr val="B9C0CD"/>
                </a:solidFill>
                <a:latin typeface="Arial" pitchFamily="34" charset="0"/>
                <a:ea typeface="Arial" pitchFamily="34" charset="-122"/>
                <a:cs typeface="Arial" pitchFamily="34" charset="-120"/>
              </a:rPr>
              <a:t>4. Klik Restart gateway di halaman yang sama (atau Restart di halaman System)</a:t>
            </a:r>
            <a:endParaRPr lang="en-US" sz="983" dirty="0"/>
          </a:p>
        </p:txBody>
      </p:sp>
      <p:sp>
        <p:nvSpPr>
          <p:cNvPr id="16" name="Shape 14"/>
          <p:cNvSpPr/>
          <p:nvPr/>
        </p:nvSpPr>
        <p:spPr>
          <a:xfrm>
            <a:off x="731520" y="3257733"/>
            <a:ext cx="10728930" cy="1200973"/>
          </a:xfrm>
          <a:prstGeom prst="roundRect">
            <a:avLst>
              <a:gd name="adj" fmla="val 6929"/>
            </a:avLst>
          </a:prstGeom>
          <a:solidFill>
            <a:srgbClr val="0E0F12"/>
          </a:solidFill>
          <a:ln w="7620">
            <a:solidFill>
              <a:srgbClr val="1D1E21"/>
            </a:solidFill>
            <a:prstDash val="solid"/>
          </a:ln>
        </p:spPr>
      </p:sp>
      <p:sp>
        <p:nvSpPr>
          <p:cNvPr id="17" name="Shape 15"/>
          <p:cNvSpPr/>
          <p:nvPr/>
        </p:nvSpPr>
        <p:spPr>
          <a:xfrm>
            <a:off x="731520" y="3295223"/>
            <a:ext cx="13899" cy="1126084"/>
          </a:xfrm>
          <a:prstGeom prst="rect">
            <a:avLst/>
          </a:prstGeom>
          <a:solidFill>
            <a:srgbClr val="2F3032"/>
          </a:solidFill>
          <a:ln/>
        </p:spPr>
      </p:sp>
      <p:sp>
        <p:nvSpPr>
          <p:cNvPr id="18" name="Text 16"/>
          <p:cNvSpPr txBox="1"/>
          <p:nvPr/>
        </p:nvSpPr>
        <p:spPr>
          <a:xfrm>
            <a:off x="897941" y="3396447"/>
            <a:ext cx="10671231" cy="150510"/>
          </a:xfrm>
          <a:prstGeom prst="rect">
            <a:avLst/>
          </a:prstGeom>
          <a:noFill/>
          <a:ln/>
        </p:spPr>
        <p:txBody>
          <a:bodyPr wrap="square" lIns="0" tIns="0" rIns="0" bIns="0" rtlCol="0" anchor="t"/>
          <a:lstStyle/>
          <a:p>
            <a:pPr algn="l" indent="0" marL="0">
              <a:lnSpc>
                <a:spcPts val="1032"/>
              </a:lnSpc>
              <a:buNone/>
            </a:pPr>
            <a:r>
              <a:rPr lang="en-US" sz="764" b="1" spc="46" kern="0" dirty="0">
                <a:solidFill>
                  <a:srgbClr val="7B8494"/>
                </a:solidFill>
                <a:latin typeface="Arial" pitchFamily="34" charset="0"/>
                <a:ea typeface="Arial" pitchFamily="34" charset="-122"/>
                <a:cs typeface="Arial" pitchFamily="34" charset="-120"/>
              </a:rPr>
              <a:t>DI TELEGRAM</a:t>
            </a:r>
            <a:endParaRPr lang="en-US" sz="764" dirty="0"/>
          </a:p>
        </p:txBody>
      </p:sp>
      <p:sp>
        <p:nvSpPr>
          <p:cNvPr id="19" name="Shape 17"/>
          <p:cNvSpPr/>
          <p:nvPr/>
        </p:nvSpPr>
        <p:spPr>
          <a:xfrm>
            <a:off x="897941" y="3678997"/>
            <a:ext cx="97109" cy="97109"/>
          </a:xfrm>
          <a:prstGeom prst="roundRect">
            <a:avLst>
              <a:gd name="adj" fmla="val 21375"/>
            </a:avLst>
          </a:prstGeom>
          <a:ln w="11430">
            <a:solidFill>
              <a:srgbClr val="4C5464"/>
            </a:solidFill>
            <a:prstDash val="solid"/>
          </a:ln>
        </p:spPr>
      </p:sp>
      <p:sp>
        <p:nvSpPr>
          <p:cNvPr id="20" name="Text 18"/>
          <p:cNvSpPr txBox="1"/>
          <p:nvPr/>
        </p:nvSpPr>
        <p:spPr>
          <a:xfrm>
            <a:off x="1078260" y="3624590"/>
            <a:ext cx="10486431" cy="205923"/>
          </a:xfrm>
          <a:prstGeom prst="rect">
            <a:avLst/>
          </a:prstGeom>
          <a:noFill/>
          <a:ln/>
        </p:spPr>
        <p:txBody>
          <a:bodyPr wrap="square" lIns="0" tIns="0" rIns="0" bIns="0" rtlCol="0" anchor="t"/>
          <a:lstStyle/>
          <a:p>
            <a:pPr algn="l" indent="0" marL="0">
              <a:lnSpc>
                <a:spcPts val="1425"/>
              </a:lnSpc>
              <a:buNone/>
            </a:pPr>
            <a:r>
              <a:rPr lang="en-US" sz="983" dirty="0">
                <a:solidFill>
                  <a:srgbClr val="B9C0CD"/>
                </a:solidFill>
                <a:latin typeface="Arial" pitchFamily="34" charset="0"/>
                <a:ea typeface="Arial" pitchFamily="34" charset="-122"/>
                <a:cs typeface="Arial" pitchFamily="34" charset="-120"/>
              </a:rPr>
              <a:t>1. Buka bot Anda → Start</a:t>
            </a:r>
            <a:endParaRPr lang="en-US" sz="983" dirty="0"/>
          </a:p>
        </p:txBody>
      </p:sp>
      <p:sp>
        <p:nvSpPr>
          <p:cNvPr id="21" name="Shape 19"/>
          <p:cNvSpPr/>
          <p:nvPr/>
        </p:nvSpPr>
        <p:spPr>
          <a:xfrm>
            <a:off x="897941" y="3936218"/>
            <a:ext cx="97109" cy="97109"/>
          </a:xfrm>
          <a:prstGeom prst="roundRect">
            <a:avLst>
              <a:gd name="adj" fmla="val 21375"/>
            </a:avLst>
          </a:prstGeom>
          <a:ln w="11430">
            <a:solidFill>
              <a:srgbClr val="4C5464"/>
            </a:solidFill>
            <a:prstDash val="solid"/>
          </a:ln>
        </p:spPr>
      </p:sp>
      <p:sp>
        <p:nvSpPr>
          <p:cNvPr id="22" name="Text 20"/>
          <p:cNvSpPr txBox="1"/>
          <p:nvPr/>
        </p:nvSpPr>
        <p:spPr>
          <a:xfrm>
            <a:off x="1078260" y="3881811"/>
            <a:ext cx="10486431" cy="205923"/>
          </a:xfrm>
          <a:prstGeom prst="rect">
            <a:avLst/>
          </a:prstGeom>
          <a:noFill/>
          <a:ln/>
        </p:spPr>
        <p:txBody>
          <a:bodyPr wrap="square" lIns="0" tIns="0" rIns="0" bIns="0" rtlCol="0" anchor="t"/>
          <a:lstStyle/>
          <a:p>
            <a:pPr algn="l" indent="0" marL="0">
              <a:lnSpc>
                <a:spcPts val="1425"/>
              </a:lnSpc>
              <a:buNone/>
            </a:pPr>
            <a:r>
              <a:rPr lang="en-US" sz="983" dirty="0">
                <a:solidFill>
                  <a:srgbClr val="B9C0CD"/>
                </a:solidFill>
                <a:latin typeface="Arial" pitchFamily="34" charset="0"/>
                <a:ea typeface="Arial" pitchFamily="34" charset="-122"/>
                <a:cs typeface="Arial" pitchFamily="34" charset="-120"/>
              </a:rPr>
              <a:t>2. Kirim pesan di bawah</a:t>
            </a:r>
            <a:endParaRPr lang="en-US" sz="983" dirty="0"/>
          </a:p>
        </p:txBody>
      </p:sp>
      <p:sp>
        <p:nvSpPr>
          <p:cNvPr id="23" name="Shape 21"/>
          <p:cNvSpPr/>
          <p:nvPr/>
        </p:nvSpPr>
        <p:spPr>
          <a:xfrm>
            <a:off x="897941" y="4193530"/>
            <a:ext cx="97109" cy="97109"/>
          </a:xfrm>
          <a:prstGeom prst="roundRect">
            <a:avLst>
              <a:gd name="adj" fmla="val 21375"/>
            </a:avLst>
          </a:prstGeom>
          <a:ln w="11430">
            <a:solidFill>
              <a:srgbClr val="4C5464"/>
            </a:solidFill>
            <a:prstDash val="solid"/>
          </a:ln>
        </p:spPr>
      </p:sp>
      <p:sp>
        <p:nvSpPr>
          <p:cNvPr id="24" name="Text 22"/>
          <p:cNvSpPr txBox="1"/>
          <p:nvPr/>
        </p:nvSpPr>
        <p:spPr>
          <a:xfrm>
            <a:off x="1078260" y="4139032"/>
            <a:ext cx="10486431" cy="205923"/>
          </a:xfrm>
          <a:prstGeom prst="rect">
            <a:avLst/>
          </a:prstGeom>
          <a:noFill/>
          <a:ln/>
        </p:spPr>
        <p:txBody>
          <a:bodyPr wrap="square" lIns="0" tIns="0" rIns="0" bIns="0" rtlCol="0" anchor="t"/>
          <a:lstStyle/>
          <a:p>
            <a:pPr algn="l" indent="0" marL="0">
              <a:lnSpc>
                <a:spcPts val="1425"/>
              </a:lnSpc>
              <a:buNone/>
            </a:pPr>
            <a:r>
              <a:rPr lang="en-US" sz="983" dirty="0">
                <a:solidFill>
                  <a:srgbClr val="B9C0CD"/>
                </a:solidFill>
                <a:latin typeface="Arial" pitchFamily="34" charset="0"/>
                <a:ea typeface="Arial" pitchFamily="34" charset="-122"/>
                <a:cs typeface="Arial" pitchFamily="34" charset="-120"/>
              </a:rPr>
              <a:t>3. Kirim /sethome</a:t>
            </a:r>
            <a:endParaRPr lang="en-US" sz="983" dirty="0"/>
          </a:p>
        </p:txBody>
      </p:sp>
      <p:sp>
        <p:nvSpPr>
          <p:cNvPr id="25" name="Shape 23"/>
          <p:cNvSpPr/>
          <p:nvPr/>
        </p:nvSpPr>
        <p:spPr>
          <a:xfrm>
            <a:off x="731520" y="4680631"/>
            <a:ext cx="10728930" cy="611551"/>
          </a:xfrm>
          <a:prstGeom prst="roundRect">
            <a:avLst>
              <a:gd name="adj" fmla="val 13606"/>
            </a:avLst>
          </a:prstGeom>
          <a:solidFill>
            <a:srgbClr val="06070A"/>
          </a:solidFill>
          <a:ln w="7620">
            <a:solidFill>
              <a:srgbClr val="1D1E21"/>
            </a:solidFill>
            <a:prstDash val="solid"/>
          </a:ln>
        </p:spPr>
      </p:sp>
      <p:sp>
        <p:nvSpPr>
          <p:cNvPr id="26" name="Shape 24"/>
          <p:cNvSpPr/>
          <p:nvPr/>
        </p:nvSpPr>
        <p:spPr>
          <a:xfrm>
            <a:off x="739110" y="4688220"/>
            <a:ext cx="10713750" cy="243413"/>
          </a:xfrm>
          <a:prstGeom prst="roundRect">
            <a:avLst>
              <a:gd name="adj" fmla="val 31330"/>
            </a:avLst>
          </a:prstGeom>
          <a:solidFill>
            <a:srgbClr val="0E0F12"/>
          </a:solidFill>
          <a:ln/>
        </p:spPr>
      </p:sp>
      <p:sp>
        <p:nvSpPr>
          <p:cNvPr id="27" name="Shape 25"/>
          <p:cNvSpPr/>
          <p:nvPr/>
        </p:nvSpPr>
        <p:spPr>
          <a:xfrm>
            <a:off x="739110" y="4806178"/>
            <a:ext cx="10713750" cy="125547"/>
          </a:xfrm>
          <a:prstGeom prst="rect">
            <a:avLst/>
          </a:prstGeom>
          <a:solidFill>
            <a:srgbClr val="0E0F12"/>
          </a:solidFill>
          <a:ln/>
        </p:spPr>
      </p:sp>
      <p:sp>
        <p:nvSpPr>
          <p:cNvPr id="28" name="Shape 26"/>
          <p:cNvSpPr/>
          <p:nvPr/>
        </p:nvSpPr>
        <p:spPr>
          <a:xfrm>
            <a:off x="731520" y="4931634"/>
            <a:ext cx="10728930" cy="0"/>
          </a:xfrm>
          <a:prstGeom prst="line">
            <a:avLst/>
          </a:prstGeom>
          <a:noFill/>
          <a:ln w="7620">
            <a:solidFill>
              <a:srgbClr val="1D1E21"/>
            </a:solidFill>
            <a:prstDash val="solid"/>
          </a:ln>
        </p:spPr>
      </p:sp>
      <p:sp>
        <p:nvSpPr>
          <p:cNvPr id="29" name="Text 27"/>
          <p:cNvSpPr txBox="1"/>
          <p:nvPr/>
        </p:nvSpPr>
        <p:spPr>
          <a:xfrm>
            <a:off x="828629" y="4743084"/>
            <a:ext cx="560253" cy="144201"/>
          </a:xfrm>
          <a:prstGeom prst="rect">
            <a:avLst/>
          </a:prstGeom>
          <a:noFill/>
          <a:ln/>
        </p:spPr>
        <p:txBody>
          <a:bodyPr wrap="square" lIns="0" tIns="0" rIns="0" bIns="0" rtlCol="0" anchor="t"/>
          <a:lstStyle/>
          <a:p>
            <a:pPr algn="l" indent="0" marL="0">
              <a:lnSpc>
                <a:spcPts val="994"/>
              </a:lnSpc>
              <a:buNone/>
            </a:pPr>
            <a:r>
              <a:rPr lang="en-US" sz="710" dirty="0">
                <a:solidFill>
                  <a:srgbClr val="B9C0CD"/>
                </a:solidFill>
                <a:latin typeface="Courier New" pitchFamily="34" charset="0"/>
                <a:ea typeface="Courier New" pitchFamily="34" charset="-122"/>
                <a:cs typeface="Courier New" pitchFamily="34" charset="-120"/>
              </a:rPr>
              <a:t>chat bot</a:t>
            </a:r>
            <a:endParaRPr lang="en-US" sz="710" dirty="0"/>
          </a:p>
        </p:txBody>
      </p:sp>
      <p:sp>
        <p:nvSpPr>
          <p:cNvPr id="30" name="Text 28"/>
          <p:cNvSpPr txBox="1"/>
          <p:nvPr/>
        </p:nvSpPr>
        <p:spPr>
          <a:xfrm>
            <a:off x="842437" y="5028743"/>
            <a:ext cx="10507096" cy="187269"/>
          </a:xfrm>
          <a:prstGeom prst="rect">
            <a:avLst/>
          </a:prstGeom>
          <a:noFill/>
          <a:ln/>
        </p:spPr>
        <p:txBody>
          <a:bodyPr wrap="square" lIns="0" tIns="0" rIns="0" bIns="0" rtlCol="0" anchor="t"/>
          <a:lstStyle/>
          <a:p>
            <a:pPr indent="0" marL="0">
              <a:lnSpc>
                <a:spcPts val="1310"/>
              </a:lnSpc>
              <a:buNone/>
            </a:pPr>
            <a:r>
              <a:rPr lang="en-US" sz="819" dirty="0">
                <a:solidFill>
                  <a:srgbClr val="B9C0CD"/>
                </a:solidFill>
                <a:latin typeface="Courier New" pitchFamily="34" charset="0"/>
                <a:ea typeface="Courier New" pitchFamily="34" charset="-122"/>
                <a:cs typeface="Courier New" pitchFamily="34" charset="-120"/>
              </a:rPr>
              <a:t>Halo Hermes! Kamu berjalan di server apa?</a:t>
            </a:r>
            <a:endParaRPr lang="en-US" sz="819" dirty="0"/>
          </a:p>
        </p:txBody>
      </p:sp>
      <p:sp>
        <p:nvSpPr>
          <p:cNvPr id="31" name="Shape 29"/>
          <p:cNvSpPr/>
          <p:nvPr/>
        </p:nvSpPr>
        <p:spPr>
          <a:xfrm>
            <a:off x="731520" y="5514106"/>
            <a:ext cx="10728930" cy="611551"/>
          </a:xfrm>
          <a:prstGeom prst="roundRect">
            <a:avLst>
              <a:gd name="adj" fmla="val 13606"/>
            </a:avLst>
          </a:prstGeom>
          <a:solidFill>
            <a:srgbClr val="06070A"/>
          </a:solidFill>
          <a:ln w="7620">
            <a:solidFill>
              <a:srgbClr val="1D1E21"/>
            </a:solidFill>
            <a:prstDash val="solid"/>
          </a:ln>
        </p:spPr>
      </p:sp>
      <p:sp>
        <p:nvSpPr>
          <p:cNvPr id="32" name="Shape 30"/>
          <p:cNvSpPr/>
          <p:nvPr/>
        </p:nvSpPr>
        <p:spPr>
          <a:xfrm>
            <a:off x="739110" y="5521787"/>
            <a:ext cx="10713750" cy="243413"/>
          </a:xfrm>
          <a:prstGeom prst="roundRect">
            <a:avLst>
              <a:gd name="adj" fmla="val 31330"/>
            </a:avLst>
          </a:prstGeom>
          <a:solidFill>
            <a:srgbClr val="0E0F12"/>
          </a:solidFill>
          <a:ln/>
        </p:spPr>
      </p:sp>
      <p:sp>
        <p:nvSpPr>
          <p:cNvPr id="33" name="Shape 31"/>
          <p:cNvSpPr/>
          <p:nvPr/>
        </p:nvSpPr>
        <p:spPr>
          <a:xfrm>
            <a:off x="739110" y="5639653"/>
            <a:ext cx="10713750" cy="125547"/>
          </a:xfrm>
          <a:prstGeom prst="rect">
            <a:avLst/>
          </a:prstGeom>
          <a:solidFill>
            <a:srgbClr val="0E0F12"/>
          </a:solidFill>
          <a:ln/>
        </p:spPr>
      </p:sp>
      <p:sp>
        <p:nvSpPr>
          <p:cNvPr id="34" name="Shape 32"/>
          <p:cNvSpPr/>
          <p:nvPr/>
        </p:nvSpPr>
        <p:spPr>
          <a:xfrm>
            <a:off x="731520" y="5765109"/>
            <a:ext cx="10728930" cy="0"/>
          </a:xfrm>
          <a:prstGeom prst="line">
            <a:avLst/>
          </a:prstGeom>
          <a:noFill/>
          <a:ln w="7620">
            <a:solidFill>
              <a:srgbClr val="1D1E21"/>
            </a:solidFill>
            <a:prstDash val="solid"/>
          </a:ln>
        </p:spPr>
      </p:sp>
      <p:sp>
        <p:nvSpPr>
          <p:cNvPr id="35" name="Text 33"/>
          <p:cNvSpPr txBox="1"/>
          <p:nvPr/>
        </p:nvSpPr>
        <p:spPr>
          <a:xfrm>
            <a:off x="828629" y="5576560"/>
            <a:ext cx="560253" cy="144201"/>
          </a:xfrm>
          <a:prstGeom prst="rect">
            <a:avLst/>
          </a:prstGeom>
          <a:noFill/>
          <a:ln/>
        </p:spPr>
        <p:txBody>
          <a:bodyPr wrap="square" lIns="0" tIns="0" rIns="0" bIns="0" rtlCol="0" anchor="t"/>
          <a:lstStyle/>
          <a:p>
            <a:pPr algn="l" indent="0" marL="0">
              <a:lnSpc>
                <a:spcPts val="994"/>
              </a:lnSpc>
              <a:buNone/>
            </a:pPr>
            <a:r>
              <a:rPr lang="en-US" sz="710" dirty="0">
                <a:solidFill>
                  <a:srgbClr val="B9C0CD"/>
                </a:solidFill>
                <a:latin typeface="Courier New" pitchFamily="34" charset="0"/>
                <a:ea typeface="Courier New" pitchFamily="34" charset="-122"/>
                <a:cs typeface="Courier New" pitchFamily="34" charset="-120"/>
              </a:rPr>
              <a:t>chat bot</a:t>
            </a:r>
            <a:endParaRPr lang="en-US" sz="710" dirty="0"/>
          </a:p>
        </p:txBody>
      </p:sp>
      <p:sp>
        <p:nvSpPr>
          <p:cNvPr id="36" name="Text 34"/>
          <p:cNvSpPr txBox="1"/>
          <p:nvPr/>
        </p:nvSpPr>
        <p:spPr>
          <a:xfrm>
            <a:off x="842437" y="5862218"/>
            <a:ext cx="10507096" cy="187269"/>
          </a:xfrm>
          <a:prstGeom prst="rect">
            <a:avLst/>
          </a:prstGeom>
          <a:noFill/>
          <a:ln/>
        </p:spPr>
        <p:txBody>
          <a:bodyPr wrap="square" lIns="0" tIns="0" rIns="0" bIns="0" rtlCol="0" anchor="t"/>
          <a:lstStyle/>
          <a:p>
            <a:pPr indent="0" marL="0">
              <a:lnSpc>
                <a:spcPts val="1310"/>
              </a:lnSpc>
              <a:buNone/>
            </a:pPr>
            <a:r>
              <a:rPr lang="en-US" sz="819" dirty="0">
                <a:solidFill>
                  <a:srgbClr val="B9C0CD"/>
                </a:solidFill>
                <a:latin typeface="Courier New" pitchFamily="34" charset="0"/>
                <a:ea typeface="Courier New" pitchFamily="34" charset="-122"/>
                <a:cs typeface="Courier New" pitchFamily="34" charset="-120"/>
              </a:rPr>
              <a:t>/sethome</a:t>
            </a:r>
            <a:endParaRPr lang="en-US" sz="819" dirty="0"/>
          </a:p>
        </p:txBody>
      </p:sp>
      <p:sp>
        <p:nvSpPr>
          <p:cNvPr id="37" name="Text 35"/>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14 / 21 · DETAIL</a:t>
            </a:r>
            <a:endParaRPr lang="en-US" sz="78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14 · 2/2</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Channels → Telegram (lanjutan)</a:t>
            </a:r>
            <a:endParaRPr lang="en-US" sz="2592" dirty="0"/>
          </a:p>
        </p:txBody>
      </p:sp>
      <p:graphicFrame>
        <p:nvGraphicFramePr>
          <p:cNvPr id="24" name="Table 0"/>
          <p:cNvGraphicFramePr>
            <a:graphicFrameLocks noGrp="1"/>
          </p:cNvGraphicFramePr>
          <p:nvPr>
            <p:extLst>
              <p:ext uri="{D42A27DB-BD31-4B8C-83A1-F6EECF244321}">
                <p14:modId xmlns:p14="http://schemas.microsoft.com/office/powerpoint/2010/main" val="1579011935"/>
              </p:ext>
            </p:extLst>
          </p:nvPr>
        </p:nvGraphicFramePr>
        <p:xfrm>
          <a:off x="731520" y="1577614"/>
          <a:ext cx="10728930" cy="914400"/>
        </p:xfrm>
        <a:graphic>
          <a:graphicData uri="http://schemas.openxmlformats.org/drawingml/2006/table">
            <a:tbl>
              <a:tblPr/>
              <a:tblGrid>
                <a:gridCol w="3647816"/>
                <a:gridCol w="7081114"/>
              </a:tblGrid>
              <a:tr h="245334">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PERINTAH</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FUNGSI</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/new</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Mulai sesi baru</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/help</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Daftar perintah</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/model</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Ganti model di chat ini</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yes / no</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Balas permintaan persetujuan</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bl>
          </a:graphicData>
        </a:graphic>
      </p:graphicFrame>
      <p:sp>
        <p:nvSpPr>
          <p:cNvPr id="6" name="Shape 3"/>
          <p:cNvSpPr/>
          <p:nvPr/>
        </p:nvSpPr>
        <p:spPr>
          <a:xfrm>
            <a:off x="731520" y="3791925"/>
            <a:ext cx="10728930" cy="1037112"/>
          </a:xfrm>
          <a:prstGeom prst="roundRect">
            <a:avLst>
              <a:gd name="adj" fmla="val 8817"/>
            </a:avLst>
          </a:prstGeom>
          <a:solidFill>
            <a:srgbClr val="132420"/>
          </a:solidFill>
          <a:ln w="7620">
            <a:solidFill>
              <a:srgbClr val="1D1E21"/>
            </a:solidFill>
            <a:prstDash val="solid"/>
          </a:ln>
        </p:spPr>
      </p:sp>
      <p:sp>
        <p:nvSpPr>
          <p:cNvPr id="7" name="Shape 4"/>
          <p:cNvSpPr/>
          <p:nvPr/>
        </p:nvSpPr>
        <p:spPr>
          <a:xfrm>
            <a:off x="731520" y="3833073"/>
            <a:ext cx="15270" cy="954816"/>
          </a:xfrm>
          <a:prstGeom prst="rect">
            <a:avLst/>
          </a:prstGeom>
          <a:solidFill>
            <a:srgbClr val="62DFB0"/>
          </a:solidFill>
          <a:ln/>
        </p:spPr>
      </p:sp>
      <p:sp>
        <p:nvSpPr>
          <p:cNvPr id="8" name="Text 5"/>
          <p:cNvSpPr txBox="1"/>
          <p:nvPr/>
        </p:nvSpPr>
        <p:spPr>
          <a:xfrm>
            <a:off x="914400" y="3944356"/>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62DFB0"/>
                </a:solidFill>
                <a:latin typeface="Arial" pitchFamily="34" charset="0"/>
                <a:ea typeface="Arial" pitchFamily="34" charset="-122"/>
                <a:cs typeface="Arial" pitchFamily="34" charset="-120"/>
              </a:rPr>
              <a:t>✅ CHECKPOINT</a:t>
            </a:r>
            <a:endParaRPr lang="en-US" sz="840" dirty="0"/>
          </a:p>
        </p:txBody>
      </p:sp>
      <p:sp>
        <p:nvSpPr>
          <p:cNvPr id="9" name="Shape 6"/>
          <p:cNvSpPr/>
          <p:nvPr/>
        </p:nvSpPr>
        <p:spPr>
          <a:xfrm>
            <a:off x="914400" y="4254886"/>
            <a:ext cx="106710" cy="106710"/>
          </a:xfrm>
          <a:prstGeom prst="roundRect">
            <a:avLst>
              <a:gd name="adj" fmla="val 21423"/>
            </a:avLst>
          </a:prstGeom>
          <a:ln w="11430">
            <a:solidFill>
              <a:srgbClr val="62DFB0"/>
            </a:solidFill>
            <a:prstDash val="solid"/>
          </a:ln>
        </p:spPr>
      </p:sp>
      <p:sp>
        <p:nvSpPr>
          <p:cNvPr id="10" name="Text 7"/>
          <p:cNvSpPr txBox="1"/>
          <p:nvPr/>
        </p:nvSpPr>
        <p:spPr>
          <a:xfrm>
            <a:off x="1112550" y="4195084"/>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Kartu Telegram di halaman Channels berstatus Connected</a:t>
            </a:r>
            <a:endParaRPr lang="en-US" sz="1080" dirty="0"/>
          </a:p>
        </p:txBody>
      </p:sp>
      <p:sp>
        <p:nvSpPr>
          <p:cNvPr id="11" name="Shape 8"/>
          <p:cNvSpPr/>
          <p:nvPr/>
        </p:nvSpPr>
        <p:spPr>
          <a:xfrm>
            <a:off x="914400" y="4537527"/>
            <a:ext cx="106710" cy="106710"/>
          </a:xfrm>
          <a:prstGeom prst="roundRect">
            <a:avLst>
              <a:gd name="adj" fmla="val 21423"/>
            </a:avLst>
          </a:prstGeom>
          <a:ln w="11430">
            <a:solidFill>
              <a:srgbClr val="62DFB0"/>
            </a:solidFill>
            <a:prstDash val="solid"/>
          </a:ln>
        </p:spPr>
      </p:sp>
      <p:sp>
        <p:nvSpPr>
          <p:cNvPr id="12" name="Text 9"/>
          <p:cNvSpPr txBox="1"/>
          <p:nvPr/>
        </p:nvSpPr>
        <p:spPr>
          <a:xfrm>
            <a:off x="1112550" y="4477725"/>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Bot membalas di HP</a:t>
            </a:r>
            <a:endParaRPr lang="en-US" sz="1080" dirty="0"/>
          </a:p>
        </p:txBody>
      </p:sp>
      <p:sp>
        <p:nvSpPr>
          <p:cNvPr id="13" name="Text 10"/>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14 / 21 · DETAIL</a:t>
            </a:r>
            <a:endParaRPr lang="en-US" sz="78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Shape 0"/>
          <p:cNvSpPr/>
          <p:nvPr/>
        </p:nvSpPr>
        <p:spPr>
          <a:xfrm>
            <a:off x="731520" y="1781983"/>
            <a:ext cx="198150" cy="0"/>
          </a:xfrm>
          <a:prstGeom prst="line">
            <a:avLst/>
          </a:prstGeom>
          <a:noFill/>
          <a:ln w="7620">
            <a:solidFill>
              <a:srgbClr val="323C5E"/>
            </a:solidFill>
            <a:prstDash val="solid"/>
          </a:ln>
        </p:spPr>
      </p:sp>
      <p:sp>
        <p:nvSpPr>
          <p:cNvPr id="3" name="Text 1"/>
          <p:cNvSpPr txBox="1"/>
          <p:nvPr/>
        </p:nvSpPr>
        <p:spPr>
          <a:xfrm>
            <a:off x="1021110" y="1711117"/>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SESI 5 · STUDI KASUS 1</a:t>
            </a:r>
            <a:endParaRPr lang="en-US" sz="900" dirty="0"/>
          </a:p>
        </p:txBody>
      </p:sp>
      <p:sp>
        <p:nvSpPr>
          <p:cNvPr id="4" name="Text 2"/>
          <p:cNvSpPr txBox="1"/>
          <p:nvPr/>
        </p:nvSpPr>
        <p:spPr>
          <a:xfrm>
            <a:off x="731520" y="2103486"/>
            <a:ext cx="7763256" cy="1414302"/>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Izinkan, bukan serahkan </a:t>
            </a:r>
            <a:br/>
            <a:r>
              <a:rPr lang="en-US" sz="4800" b="1" spc="-96" kern="0" dirty="0">
                <a:solidFill>
                  <a:srgbClr val="F4F6FA"/>
                </a:solidFill>
                <a:latin typeface="Arial" pitchFamily="34" charset="0"/>
                <a:ea typeface="Arial" pitchFamily="34" charset="-122"/>
                <a:cs typeface="Arial" pitchFamily="34" charset="-120"/>
              </a:rPr>
              <a:t>password.</a:t>
            </a:r>
            <a:endParaRPr lang="en-US" sz="4800" dirty="0"/>
          </a:p>
        </p:txBody>
      </p:sp>
      <p:sp>
        <p:nvSpPr>
          <p:cNvPr id="5" name="Shape 3"/>
          <p:cNvSpPr/>
          <p:nvPr/>
        </p:nvSpPr>
        <p:spPr>
          <a:xfrm>
            <a:off x="731520" y="3639678"/>
            <a:ext cx="1674906" cy="305592"/>
          </a:xfrm>
          <a:prstGeom prst="roundRect">
            <a:avLst>
              <a:gd name="adj" fmla="val 19958"/>
            </a:avLst>
          </a:prstGeom>
          <a:solidFill>
            <a:srgbClr val="2A201B"/>
          </a:solidFill>
          <a:ln w="7620">
            <a:solidFill>
              <a:srgbClr val="5B4333"/>
            </a:solidFill>
            <a:prstDash val="solid"/>
          </a:ln>
        </p:spPr>
      </p:sp>
      <p:sp>
        <p:nvSpPr>
          <p:cNvPr id="6" name="Text 4"/>
          <p:cNvSpPr txBox="1"/>
          <p:nvPr/>
        </p:nvSpPr>
        <p:spPr>
          <a:xfrm>
            <a:off x="711312" y="3708258"/>
            <a:ext cx="1715232"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FFB27A"/>
                </a:solidFill>
                <a:latin typeface="Courier New" pitchFamily="34" charset="0"/>
                <a:ea typeface="Courier New" pitchFamily="34" charset="-122"/>
                <a:cs typeface="Courier New" pitchFamily="34" charset="-120"/>
              </a:rPr>
              <a:t>ANDA: "IZINKAN"</a:t>
            </a:r>
            <a:endParaRPr lang="en-US" sz="1020" dirty="0"/>
          </a:p>
        </p:txBody>
      </p:sp>
      <p:sp>
        <p:nvSpPr>
          <p:cNvPr id="7" name="Shape 5"/>
          <p:cNvSpPr/>
          <p:nvPr/>
        </p:nvSpPr>
        <p:spPr>
          <a:xfrm>
            <a:off x="2421697" y="3792474"/>
            <a:ext cx="221010" cy="0"/>
          </a:xfrm>
          <a:prstGeom prst="line">
            <a:avLst/>
          </a:prstGeom>
          <a:noFill/>
          <a:ln w="7620">
            <a:solidFill>
              <a:srgbClr val="2F3032"/>
            </a:solidFill>
            <a:prstDash val="solid"/>
            <a:tailEnd type="triangle"/>
          </a:ln>
        </p:spPr>
      </p:sp>
      <p:sp>
        <p:nvSpPr>
          <p:cNvPr id="8" name="Shape 6"/>
          <p:cNvSpPr/>
          <p:nvPr/>
        </p:nvSpPr>
        <p:spPr>
          <a:xfrm>
            <a:off x="2665476" y="3639678"/>
            <a:ext cx="834573" cy="305592"/>
          </a:xfrm>
          <a:prstGeom prst="roundRect">
            <a:avLst>
              <a:gd name="adj" fmla="val 19958"/>
            </a:avLst>
          </a:prstGeom>
          <a:solidFill>
            <a:srgbClr val="0E0F12"/>
          </a:solidFill>
          <a:ln w="7620">
            <a:solidFill>
              <a:srgbClr val="1D1E21"/>
            </a:solidFill>
            <a:prstDash val="solid"/>
          </a:ln>
        </p:spPr>
      </p:sp>
      <p:sp>
        <p:nvSpPr>
          <p:cNvPr id="9" name="Text 7"/>
          <p:cNvSpPr txBox="1"/>
          <p:nvPr/>
        </p:nvSpPr>
        <p:spPr>
          <a:xfrm>
            <a:off x="2651669" y="3708258"/>
            <a:ext cx="862279"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B9C0CD"/>
                </a:solidFill>
                <a:latin typeface="Courier New" pitchFamily="34" charset="0"/>
                <a:ea typeface="Courier New" pitchFamily="34" charset="-122"/>
                <a:cs typeface="Courier New" pitchFamily="34" charset="-120"/>
              </a:rPr>
              <a:t>GOOGLE</a:t>
            </a:r>
            <a:endParaRPr lang="en-US" sz="1020" dirty="0"/>
          </a:p>
        </p:txBody>
      </p:sp>
      <p:sp>
        <p:nvSpPr>
          <p:cNvPr id="10" name="Shape 8"/>
          <p:cNvSpPr/>
          <p:nvPr/>
        </p:nvSpPr>
        <p:spPr>
          <a:xfrm>
            <a:off x="3515319" y="3792474"/>
            <a:ext cx="221010" cy="0"/>
          </a:xfrm>
          <a:prstGeom prst="line">
            <a:avLst/>
          </a:prstGeom>
          <a:noFill/>
          <a:ln w="7620">
            <a:solidFill>
              <a:srgbClr val="2F3032"/>
            </a:solidFill>
            <a:prstDash val="solid"/>
            <a:tailEnd type="triangle"/>
          </a:ln>
        </p:spPr>
      </p:sp>
      <p:sp>
        <p:nvSpPr>
          <p:cNvPr id="11" name="Shape 9"/>
          <p:cNvSpPr/>
          <p:nvPr/>
        </p:nvSpPr>
        <p:spPr>
          <a:xfrm>
            <a:off x="3759098" y="3639678"/>
            <a:ext cx="1301374" cy="305592"/>
          </a:xfrm>
          <a:prstGeom prst="roundRect">
            <a:avLst>
              <a:gd name="adj" fmla="val 19958"/>
            </a:avLst>
          </a:prstGeom>
          <a:solidFill>
            <a:srgbClr val="181D2D"/>
          </a:solidFill>
          <a:ln w="7620">
            <a:solidFill>
              <a:srgbClr val="323C5E"/>
            </a:solidFill>
            <a:prstDash val="solid"/>
          </a:ln>
        </p:spPr>
      </p:sp>
      <p:sp>
        <p:nvSpPr>
          <p:cNvPr id="12" name="Text 10"/>
          <p:cNvSpPr txBox="1"/>
          <p:nvPr/>
        </p:nvSpPr>
        <p:spPr>
          <a:xfrm>
            <a:off x="3741725" y="3708258"/>
            <a:ext cx="1336213"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7F9CFF"/>
                </a:solidFill>
                <a:latin typeface="Courier New" pitchFamily="34" charset="0"/>
                <a:ea typeface="Courier New" pitchFamily="34" charset="-122"/>
                <a:cs typeface="Courier New" pitchFamily="34" charset="-120"/>
              </a:rPr>
              <a:t>KUNCI AKSES</a:t>
            </a:r>
            <a:endParaRPr lang="en-US" sz="1020" dirty="0"/>
          </a:p>
        </p:txBody>
      </p:sp>
      <p:sp>
        <p:nvSpPr>
          <p:cNvPr id="13" name="Shape 11"/>
          <p:cNvSpPr/>
          <p:nvPr/>
        </p:nvSpPr>
        <p:spPr>
          <a:xfrm>
            <a:off x="5075834" y="3792474"/>
            <a:ext cx="221010" cy="0"/>
          </a:xfrm>
          <a:prstGeom prst="line">
            <a:avLst/>
          </a:prstGeom>
          <a:noFill/>
          <a:ln w="7620">
            <a:solidFill>
              <a:srgbClr val="2F3032"/>
            </a:solidFill>
            <a:prstDash val="solid"/>
            <a:tailEnd type="triangle"/>
          </a:ln>
        </p:spPr>
      </p:sp>
      <p:sp>
        <p:nvSpPr>
          <p:cNvPr id="14" name="Shape 12"/>
          <p:cNvSpPr/>
          <p:nvPr/>
        </p:nvSpPr>
        <p:spPr>
          <a:xfrm>
            <a:off x="5319613" y="3639678"/>
            <a:ext cx="834573" cy="305592"/>
          </a:xfrm>
          <a:prstGeom prst="roundRect">
            <a:avLst>
              <a:gd name="adj" fmla="val 19958"/>
            </a:avLst>
          </a:prstGeom>
          <a:solidFill>
            <a:srgbClr val="181D2D"/>
          </a:solidFill>
          <a:ln w="7620">
            <a:solidFill>
              <a:srgbClr val="323C5E"/>
            </a:solidFill>
            <a:prstDash val="solid"/>
          </a:ln>
        </p:spPr>
      </p:sp>
      <p:sp>
        <p:nvSpPr>
          <p:cNvPr id="15" name="Text 13"/>
          <p:cNvSpPr txBox="1"/>
          <p:nvPr/>
        </p:nvSpPr>
        <p:spPr>
          <a:xfrm>
            <a:off x="5305715" y="3708258"/>
            <a:ext cx="862279"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7F9CFF"/>
                </a:solidFill>
                <a:latin typeface="Courier New" pitchFamily="34" charset="0"/>
                <a:ea typeface="Courier New" pitchFamily="34" charset="-122"/>
                <a:cs typeface="Courier New" pitchFamily="34" charset="-120"/>
              </a:rPr>
              <a:t>HERMES</a:t>
            </a:r>
            <a:endParaRPr lang="en-US" sz="1020" dirty="0"/>
          </a:p>
        </p:txBody>
      </p:sp>
      <p:sp>
        <p:nvSpPr>
          <p:cNvPr id="16" name="Text 14"/>
          <p:cNvSpPr txBox="1"/>
          <p:nvPr/>
        </p:nvSpPr>
        <p:spPr>
          <a:xfrm>
            <a:off x="731520" y="4189141"/>
            <a:ext cx="5326380" cy="243048"/>
          </a:xfrm>
          <a:prstGeom prst="rect">
            <a:avLst/>
          </a:prstGeom>
          <a:noFill/>
          <a:ln/>
        </p:spPr>
        <p:txBody>
          <a:bodyPr wrap="square" lIns="0" tIns="0" rIns="0" bIns="0" rtlCol="0" anchor="t"/>
          <a:lstStyle/>
          <a:p>
            <a:pPr algn="l" indent="0" marL="0">
              <a:lnSpc>
                <a:spcPts val="1650"/>
              </a:lnSpc>
              <a:buNone/>
            </a:pPr>
            <a:r>
              <a:rPr lang="en-US" sz="1320" b="1" spc="-13" kern="0" dirty="0">
                <a:solidFill>
                  <a:srgbClr val="F4F6FA"/>
                </a:solidFill>
                <a:latin typeface="Arial" pitchFamily="34" charset="0"/>
                <a:ea typeface="Arial" pitchFamily="34" charset="-122"/>
                <a:cs typeface="Arial" pitchFamily="34" charset="-120"/>
              </a:rPr>
              <a:t>Skill bawaan</a:t>
            </a:r>
            <a:endParaRPr lang="en-US" sz="1320" dirty="0"/>
          </a:p>
        </p:txBody>
      </p:sp>
      <p:sp>
        <p:nvSpPr>
          <p:cNvPr id="17" name="Shape 15"/>
          <p:cNvSpPr/>
          <p:nvPr/>
        </p:nvSpPr>
        <p:spPr>
          <a:xfrm>
            <a:off x="731520" y="4490070"/>
            <a:ext cx="552572" cy="230154"/>
          </a:xfrm>
          <a:prstGeom prst="roundRect">
            <a:avLst>
              <a:gd name="adj" fmla="val 49980"/>
            </a:avLst>
          </a:prstGeom>
          <a:solidFill>
            <a:srgbClr val="0E0F12"/>
          </a:solidFill>
          <a:ln w="7620">
            <a:solidFill>
              <a:srgbClr val="1D1E21"/>
            </a:solidFill>
            <a:prstDash val="solid"/>
          </a:ln>
        </p:spPr>
      </p:sp>
      <p:sp>
        <p:nvSpPr>
          <p:cNvPr id="18" name="Text 16"/>
          <p:cNvSpPr txBox="1"/>
          <p:nvPr/>
        </p:nvSpPr>
        <p:spPr>
          <a:xfrm>
            <a:off x="719724" y="4535790"/>
            <a:ext cx="576163"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Gmail</a:t>
            </a:r>
            <a:endParaRPr lang="en-US" sz="840" dirty="0"/>
          </a:p>
        </p:txBody>
      </p:sp>
      <p:sp>
        <p:nvSpPr>
          <p:cNvPr id="19" name="Shape 17"/>
          <p:cNvSpPr/>
          <p:nvPr/>
        </p:nvSpPr>
        <p:spPr>
          <a:xfrm>
            <a:off x="1345082" y="4490070"/>
            <a:ext cx="552572" cy="230154"/>
          </a:xfrm>
          <a:prstGeom prst="roundRect">
            <a:avLst>
              <a:gd name="adj" fmla="val 49980"/>
            </a:avLst>
          </a:prstGeom>
          <a:solidFill>
            <a:srgbClr val="0E0F12"/>
          </a:solidFill>
          <a:ln w="7620">
            <a:solidFill>
              <a:srgbClr val="1D1E21"/>
            </a:solidFill>
            <a:prstDash val="solid"/>
          </a:ln>
        </p:spPr>
      </p:sp>
      <p:sp>
        <p:nvSpPr>
          <p:cNvPr id="20" name="Text 18"/>
          <p:cNvSpPr txBox="1"/>
          <p:nvPr/>
        </p:nvSpPr>
        <p:spPr>
          <a:xfrm>
            <a:off x="1333287" y="4535790"/>
            <a:ext cx="576163"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Drive</a:t>
            </a:r>
            <a:endParaRPr lang="en-US" sz="840" dirty="0"/>
          </a:p>
        </p:txBody>
      </p:sp>
      <p:sp>
        <p:nvSpPr>
          <p:cNvPr id="21" name="Shape 19"/>
          <p:cNvSpPr/>
          <p:nvPr/>
        </p:nvSpPr>
        <p:spPr>
          <a:xfrm>
            <a:off x="1958645" y="4490070"/>
            <a:ext cx="620420" cy="230154"/>
          </a:xfrm>
          <a:prstGeom prst="roundRect">
            <a:avLst>
              <a:gd name="adj" fmla="val 49980"/>
            </a:avLst>
          </a:prstGeom>
          <a:solidFill>
            <a:srgbClr val="0E0F12"/>
          </a:solidFill>
          <a:ln w="7620">
            <a:solidFill>
              <a:srgbClr val="1D1E21"/>
            </a:solidFill>
            <a:prstDash val="solid"/>
          </a:ln>
        </p:spPr>
      </p:sp>
      <p:sp>
        <p:nvSpPr>
          <p:cNvPr id="22" name="Text 20"/>
          <p:cNvSpPr txBox="1"/>
          <p:nvPr/>
        </p:nvSpPr>
        <p:spPr>
          <a:xfrm>
            <a:off x="1946392" y="4535790"/>
            <a:ext cx="645018"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Sheets</a:t>
            </a:r>
            <a:endParaRPr lang="en-US" sz="840" dirty="0"/>
          </a:p>
        </p:txBody>
      </p:sp>
      <p:sp>
        <p:nvSpPr>
          <p:cNvPr id="23" name="Shape 21"/>
          <p:cNvSpPr/>
          <p:nvPr/>
        </p:nvSpPr>
        <p:spPr>
          <a:xfrm>
            <a:off x="2640056" y="4490070"/>
            <a:ext cx="484723" cy="230154"/>
          </a:xfrm>
          <a:prstGeom prst="roundRect">
            <a:avLst>
              <a:gd name="adj" fmla="val 49980"/>
            </a:avLst>
          </a:prstGeom>
          <a:solidFill>
            <a:srgbClr val="0E0F12"/>
          </a:solidFill>
          <a:ln w="7620">
            <a:solidFill>
              <a:srgbClr val="1D1E21"/>
            </a:solidFill>
            <a:prstDash val="solid"/>
          </a:ln>
        </p:spPr>
      </p:sp>
      <p:sp>
        <p:nvSpPr>
          <p:cNvPr id="24" name="Text 22"/>
          <p:cNvSpPr txBox="1"/>
          <p:nvPr/>
        </p:nvSpPr>
        <p:spPr>
          <a:xfrm>
            <a:off x="2628809" y="4535790"/>
            <a:ext cx="507309"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Docs</a:t>
            </a:r>
            <a:endParaRPr lang="en-US" sz="840" dirty="0"/>
          </a:p>
        </p:txBody>
      </p:sp>
      <p:sp>
        <p:nvSpPr>
          <p:cNvPr id="25" name="Shape 23"/>
          <p:cNvSpPr/>
          <p:nvPr/>
        </p:nvSpPr>
        <p:spPr>
          <a:xfrm>
            <a:off x="3185770" y="4490070"/>
            <a:ext cx="756117" cy="230154"/>
          </a:xfrm>
          <a:prstGeom prst="roundRect">
            <a:avLst>
              <a:gd name="adj" fmla="val 49980"/>
            </a:avLst>
          </a:prstGeom>
          <a:solidFill>
            <a:srgbClr val="0E0F12"/>
          </a:solidFill>
          <a:ln w="7620">
            <a:solidFill>
              <a:srgbClr val="1D1E21"/>
            </a:solidFill>
            <a:prstDash val="solid"/>
          </a:ln>
        </p:spPr>
      </p:sp>
      <p:sp>
        <p:nvSpPr>
          <p:cNvPr id="26" name="Text 24"/>
          <p:cNvSpPr txBox="1"/>
          <p:nvPr/>
        </p:nvSpPr>
        <p:spPr>
          <a:xfrm>
            <a:off x="3172511" y="4535790"/>
            <a:ext cx="782726"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Calendar</a:t>
            </a:r>
            <a:endParaRPr lang="en-US" sz="840" dirty="0"/>
          </a:p>
        </p:txBody>
      </p:sp>
      <p:sp>
        <p:nvSpPr>
          <p:cNvPr id="27" name="Text 25"/>
          <p:cNvSpPr txBox="1"/>
          <p:nvPr/>
        </p:nvSpPr>
        <p:spPr>
          <a:xfrm>
            <a:off x="6278910" y="4189141"/>
            <a:ext cx="5326380" cy="243048"/>
          </a:xfrm>
          <a:prstGeom prst="rect">
            <a:avLst/>
          </a:prstGeom>
          <a:noFill/>
          <a:ln/>
        </p:spPr>
        <p:txBody>
          <a:bodyPr wrap="square" lIns="0" tIns="0" rIns="0" bIns="0" rtlCol="0" anchor="t"/>
          <a:lstStyle/>
          <a:p>
            <a:pPr algn="l" indent="0" marL="0">
              <a:lnSpc>
                <a:spcPts val="1650"/>
              </a:lnSpc>
              <a:buNone/>
            </a:pPr>
            <a:r>
              <a:rPr lang="en-US" sz="1320" b="1" spc="-13" kern="0" dirty="0">
                <a:solidFill>
                  <a:srgbClr val="F4F6FA"/>
                </a:solidFill>
                <a:latin typeface="Arial" pitchFamily="34" charset="0"/>
                <a:ea typeface="Arial" pitchFamily="34" charset="-122"/>
                <a:cs typeface="Arial" pitchFamily="34" charset="-120"/>
              </a:rPr>
              <a:t>Aman</a:t>
            </a:r>
            <a:endParaRPr lang="en-US" sz="1320" dirty="0"/>
          </a:p>
        </p:txBody>
      </p:sp>
      <p:sp>
        <p:nvSpPr>
          <p:cNvPr id="28" name="Shape 26"/>
          <p:cNvSpPr/>
          <p:nvPr/>
        </p:nvSpPr>
        <p:spPr>
          <a:xfrm>
            <a:off x="6278910" y="4490070"/>
            <a:ext cx="2384481" cy="230154"/>
          </a:xfrm>
          <a:prstGeom prst="roundRect">
            <a:avLst>
              <a:gd name="adj" fmla="val 49980"/>
            </a:avLst>
          </a:prstGeom>
          <a:solidFill>
            <a:srgbClr val="0E0F12"/>
          </a:solidFill>
          <a:ln w="7620">
            <a:solidFill>
              <a:srgbClr val="1D1E21"/>
            </a:solidFill>
            <a:prstDash val="solid"/>
          </a:ln>
        </p:spPr>
      </p:sp>
      <p:sp>
        <p:nvSpPr>
          <p:cNvPr id="29" name="Text 27"/>
          <p:cNvSpPr txBox="1"/>
          <p:nvPr/>
        </p:nvSpPr>
        <p:spPr>
          <a:xfrm>
            <a:off x="6253399" y="4535790"/>
            <a:ext cx="2435504"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Hermes tak pernah lihat password</a:t>
            </a:r>
            <a:endParaRPr lang="en-US" sz="840" dirty="0"/>
          </a:p>
        </p:txBody>
      </p:sp>
      <p:sp>
        <p:nvSpPr>
          <p:cNvPr id="30" name="Shape 28"/>
          <p:cNvSpPr/>
          <p:nvPr/>
        </p:nvSpPr>
        <p:spPr>
          <a:xfrm>
            <a:off x="8724382" y="4490070"/>
            <a:ext cx="2180935" cy="230154"/>
          </a:xfrm>
          <a:prstGeom prst="roundRect">
            <a:avLst>
              <a:gd name="adj" fmla="val 49980"/>
            </a:avLst>
          </a:prstGeom>
          <a:solidFill>
            <a:srgbClr val="0E0F12"/>
          </a:solidFill>
          <a:ln w="7620">
            <a:solidFill>
              <a:srgbClr val="1D1E21"/>
            </a:solidFill>
            <a:prstDash val="solid"/>
          </a:ln>
        </p:spPr>
      </p:sp>
      <p:sp>
        <p:nvSpPr>
          <p:cNvPr id="31" name="Text 29"/>
          <p:cNvSpPr txBox="1"/>
          <p:nvPr/>
        </p:nvSpPr>
        <p:spPr>
          <a:xfrm>
            <a:off x="8700333" y="4535790"/>
            <a:ext cx="2228941"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Akses bisa dicabut kapan saja</a:t>
            </a:r>
            <a:endParaRPr lang="en-US" sz="840" dirty="0"/>
          </a:p>
        </p:txBody>
      </p:sp>
      <p:sp>
        <p:nvSpPr>
          <p:cNvPr id="32" name="Text 30"/>
          <p:cNvSpPr txBox="1"/>
          <p:nvPr/>
        </p:nvSpPr>
        <p:spPr>
          <a:xfrm>
            <a:off x="731520" y="4964095"/>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Halaman error localhost saat login itu normal — salin seluruh alamatnya, tempel kembali ke Chat.</a:t>
            </a:r>
            <a:endParaRPr lang="en-US" sz="960" dirty="0"/>
          </a:p>
        </p:txBody>
      </p:sp>
      <p:sp>
        <p:nvSpPr>
          <p:cNvPr id="33" name="Text 31"/>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15 / 21</a:t>
            </a:r>
            <a:endParaRPr lang="en-US" sz="78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15</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Setup Google Workspace</a:t>
            </a:r>
            <a:endParaRPr lang="en-US" sz="2592" dirty="0"/>
          </a:p>
        </p:txBody>
      </p:sp>
      <p:sp>
        <p:nvSpPr>
          <p:cNvPr id="5" name="Text 3"/>
          <p:cNvSpPr txBox="1"/>
          <p:nvPr/>
        </p:nvSpPr>
        <p:spPr>
          <a:xfrm>
            <a:off x="731520" y="1577614"/>
            <a:ext cx="6029279" cy="293340"/>
          </a:xfrm>
          <a:prstGeom prst="rect">
            <a:avLst/>
          </a:prstGeom>
          <a:noFill/>
          <a:ln/>
        </p:spPr>
        <p:txBody>
          <a:bodyPr wrap="square" lIns="0" tIns="0" rIns="0" bIns="0" rtlCol="0" anchor="t"/>
          <a:lstStyle/>
          <a:p>
            <a:pPr algn="l" indent="0" marL="0">
              <a:lnSpc>
                <a:spcPts val="2046"/>
              </a:lnSpc>
              <a:buNone/>
            </a:pPr>
            <a:r>
              <a:rPr lang="en-US" sz="1320" dirty="0">
                <a:solidFill>
                  <a:srgbClr val="7B8494"/>
                </a:solidFill>
                <a:latin typeface="Arial" pitchFamily="34" charset="0"/>
                <a:ea typeface="Arial" pitchFamily="34" charset="-122"/>
                <a:cs typeface="Arial" pitchFamily="34" charset="-120"/>
              </a:rPr>
              <a:t>Lewat tab Chat di dashboard (atau lewat Telegram, sama saja):</a:t>
            </a:r>
            <a:endParaRPr lang="en-US" sz="1320" dirty="0"/>
          </a:p>
        </p:txBody>
      </p:sp>
      <p:sp>
        <p:nvSpPr>
          <p:cNvPr id="6" name="Shape 4"/>
          <p:cNvSpPr/>
          <p:nvPr/>
        </p:nvSpPr>
        <p:spPr>
          <a:xfrm>
            <a:off x="731520" y="2081266"/>
            <a:ext cx="10728930" cy="672084"/>
          </a:xfrm>
          <a:prstGeom prst="roundRect">
            <a:avLst>
              <a:gd name="adj" fmla="val 13605"/>
            </a:avLst>
          </a:prstGeom>
          <a:solidFill>
            <a:srgbClr val="06070A"/>
          </a:solidFill>
          <a:ln w="7620">
            <a:solidFill>
              <a:srgbClr val="1D1E21"/>
            </a:solidFill>
            <a:prstDash val="solid"/>
          </a:ln>
        </p:spPr>
      </p:sp>
      <p:sp>
        <p:nvSpPr>
          <p:cNvPr id="7" name="Shape 5"/>
          <p:cNvSpPr/>
          <p:nvPr/>
        </p:nvSpPr>
        <p:spPr>
          <a:xfrm>
            <a:off x="739110" y="2088855"/>
            <a:ext cx="10713750" cy="268194"/>
          </a:xfrm>
          <a:prstGeom prst="roundRect">
            <a:avLst>
              <a:gd name="adj" fmla="val 31265"/>
            </a:avLst>
          </a:prstGeom>
          <a:solidFill>
            <a:srgbClr val="0E0F12"/>
          </a:solidFill>
          <a:ln/>
        </p:spPr>
      </p:sp>
      <p:sp>
        <p:nvSpPr>
          <p:cNvPr id="8" name="Shape 6"/>
          <p:cNvSpPr/>
          <p:nvPr/>
        </p:nvSpPr>
        <p:spPr>
          <a:xfrm>
            <a:off x="739110" y="2219157"/>
            <a:ext cx="10713750" cy="137892"/>
          </a:xfrm>
          <a:prstGeom prst="rect">
            <a:avLst/>
          </a:prstGeom>
          <a:solidFill>
            <a:srgbClr val="0E0F12"/>
          </a:solidFill>
          <a:ln/>
        </p:spPr>
      </p:sp>
      <p:sp>
        <p:nvSpPr>
          <p:cNvPr id="9" name="Shape 7"/>
          <p:cNvSpPr/>
          <p:nvPr/>
        </p:nvSpPr>
        <p:spPr>
          <a:xfrm>
            <a:off x="731520" y="2357140"/>
            <a:ext cx="10728930" cy="0"/>
          </a:xfrm>
          <a:prstGeom prst="line">
            <a:avLst/>
          </a:prstGeom>
          <a:noFill/>
          <a:ln w="7620">
            <a:solidFill>
              <a:srgbClr val="1D1E21"/>
            </a:solidFill>
            <a:prstDash val="solid"/>
          </a:ln>
        </p:spPr>
      </p:sp>
      <p:sp>
        <p:nvSpPr>
          <p:cNvPr id="10" name="Text 8"/>
          <p:cNvSpPr txBox="1"/>
          <p:nvPr/>
        </p:nvSpPr>
        <p:spPr>
          <a:xfrm>
            <a:off x="838230" y="2149846"/>
            <a:ext cx="475305"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prompt</a:t>
            </a:r>
            <a:endParaRPr lang="en-US" sz="780" dirty="0"/>
          </a:p>
        </p:txBody>
      </p:sp>
      <p:sp>
        <p:nvSpPr>
          <p:cNvPr id="11" name="Text 9"/>
          <p:cNvSpPr txBox="1"/>
          <p:nvPr/>
        </p:nvSpPr>
        <p:spPr>
          <a:xfrm>
            <a:off x="853410" y="2463759"/>
            <a:ext cx="10485150" cy="20574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Tolong setup Google Workspace supaya kamu bisa akses Gmail, Drive, Sheets, dan Docs saya. File client secret sudah ada di server.</a:t>
            </a:r>
            <a:endParaRPr lang="en-US" sz="900" dirty="0"/>
          </a:p>
        </p:txBody>
      </p:sp>
      <p:sp>
        <p:nvSpPr>
          <p:cNvPr id="12" name="Shape 10"/>
          <p:cNvSpPr/>
          <p:nvPr/>
        </p:nvSpPr>
        <p:spPr>
          <a:xfrm>
            <a:off x="731520" y="2997220"/>
            <a:ext cx="10728930" cy="1885218"/>
          </a:xfrm>
          <a:prstGeom prst="roundRect">
            <a:avLst>
              <a:gd name="adj" fmla="val 4850"/>
            </a:avLst>
          </a:prstGeom>
          <a:solidFill>
            <a:srgbClr val="0E0F12"/>
          </a:solidFill>
          <a:ln w="7620">
            <a:solidFill>
              <a:srgbClr val="1D1E21"/>
            </a:solidFill>
            <a:prstDash val="solid"/>
          </a:ln>
        </p:spPr>
      </p:sp>
      <p:sp>
        <p:nvSpPr>
          <p:cNvPr id="13" name="Shape 11"/>
          <p:cNvSpPr/>
          <p:nvPr/>
        </p:nvSpPr>
        <p:spPr>
          <a:xfrm>
            <a:off x="731520" y="3038368"/>
            <a:ext cx="15270" cy="1802922"/>
          </a:xfrm>
          <a:prstGeom prst="rect">
            <a:avLst/>
          </a:prstGeom>
          <a:solidFill>
            <a:srgbClr val="2F3032"/>
          </a:solidFill>
          <a:ln/>
        </p:spPr>
      </p:sp>
      <p:sp>
        <p:nvSpPr>
          <p:cNvPr id="14" name="Text 12"/>
          <p:cNvSpPr txBox="1"/>
          <p:nvPr/>
        </p:nvSpPr>
        <p:spPr>
          <a:xfrm>
            <a:off x="914400" y="3149559"/>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7B8494"/>
                </a:solidFill>
                <a:latin typeface="Arial" pitchFamily="34" charset="0"/>
                <a:ea typeface="Arial" pitchFamily="34" charset="-122"/>
                <a:cs typeface="Arial" pitchFamily="34" charset="-120"/>
              </a:rPr>
              <a:t>LANGKAH LOGIN</a:t>
            </a:r>
            <a:endParaRPr lang="en-US" sz="840" dirty="0"/>
          </a:p>
        </p:txBody>
      </p:sp>
      <p:sp>
        <p:nvSpPr>
          <p:cNvPr id="15" name="Shape 13"/>
          <p:cNvSpPr/>
          <p:nvPr/>
        </p:nvSpPr>
        <p:spPr>
          <a:xfrm>
            <a:off x="914400" y="3460090"/>
            <a:ext cx="106710" cy="106710"/>
          </a:xfrm>
          <a:prstGeom prst="roundRect">
            <a:avLst>
              <a:gd name="adj" fmla="val 21423"/>
            </a:avLst>
          </a:prstGeom>
          <a:ln w="11430">
            <a:solidFill>
              <a:srgbClr val="4C5464"/>
            </a:solidFill>
            <a:prstDash val="solid"/>
          </a:ln>
        </p:spPr>
      </p:sp>
      <p:sp>
        <p:nvSpPr>
          <p:cNvPr id="16" name="Text 14"/>
          <p:cNvSpPr txBox="1"/>
          <p:nvPr/>
        </p:nvSpPr>
        <p:spPr>
          <a:xfrm>
            <a:off x="1112550" y="3400288"/>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1. Buka link login yang diberikan Hermes</a:t>
            </a:r>
            <a:endParaRPr lang="en-US" sz="1080" dirty="0"/>
          </a:p>
        </p:txBody>
      </p:sp>
      <p:sp>
        <p:nvSpPr>
          <p:cNvPr id="17" name="Shape 15"/>
          <p:cNvSpPr/>
          <p:nvPr/>
        </p:nvSpPr>
        <p:spPr>
          <a:xfrm>
            <a:off x="914400" y="3742822"/>
            <a:ext cx="106710" cy="106710"/>
          </a:xfrm>
          <a:prstGeom prst="roundRect">
            <a:avLst>
              <a:gd name="adj" fmla="val 21423"/>
            </a:avLst>
          </a:prstGeom>
          <a:ln w="11430">
            <a:solidFill>
              <a:srgbClr val="4C5464"/>
            </a:solidFill>
            <a:prstDash val="solid"/>
          </a:ln>
        </p:spPr>
      </p:sp>
      <p:sp>
        <p:nvSpPr>
          <p:cNvPr id="18" name="Text 16"/>
          <p:cNvSpPr txBox="1"/>
          <p:nvPr/>
        </p:nvSpPr>
        <p:spPr>
          <a:xfrm>
            <a:off x="1112550" y="3683020"/>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2. Klik Advanced → Allow</a:t>
            </a:r>
            <a:endParaRPr lang="en-US" sz="1080" dirty="0"/>
          </a:p>
        </p:txBody>
      </p:sp>
      <p:sp>
        <p:nvSpPr>
          <p:cNvPr id="19" name="Shape 17"/>
          <p:cNvSpPr/>
          <p:nvPr/>
        </p:nvSpPr>
        <p:spPr>
          <a:xfrm>
            <a:off x="914400" y="4025463"/>
            <a:ext cx="106710" cy="106710"/>
          </a:xfrm>
          <a:prstGeom prst="roundRect">
            <a:avLst>
              <a:gd name="adj" fmla="val 21423"/>
            </a:avLst>
          </a:prstGeom>
          <a:ln w="11430">
            <a:solidFill>
              <a:srgbClr val="4C5464"/>
            </a:solidFill>
            <a:prstDash val="solid"/>
          </a:ln>
        </p:spPr>
      </p:sp>
      <p:sp>
        <p:nvSpPr>
          <p:cNvPr id="20" name="Text 18"/>
          <p:cNvSpPr txBox="1"/>
          <p:nvPr/>
        </p:nvSpPr>
        <p:spPr>
          <a:xfrm>
            <a:off x="1112550" y="3965661"/>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3. Muncul halaman error localhost — itu normal</a:t>
            </a:r>
            <a:endParaRPr lang="en-US" sz="1080" dirty="0"/>
          </a:p>
        </p:txBody>
      </p:sp>
      <p:sp>
        <p:nvSpPr>
          <p:cNvPr id="21" name="Shape 19"/>
          <p:cNvSpPr/>
          <p:nvPr/>
        </p:nvSpPr>
        <p:spPr>
          <a:xfrm>
            <a:off x="914400" y="4308196"/>
            <a:ext cx="106710" cy="106710"/>
          </a:xfrm>
          <a:prstGeom prst="roundRect">
            <a:avLst>
              <a:gd name="adj" fmla="val 21423"/>
            </a:avLst>
          </a:prstGeom>
          <a:ln w="11430">
            <a:solidFill>
              <a:srgbClr val="4C5464"/>
            </a:solidFill>
            <a:prstDash val="solid"/>
          </a:ln>
        </p:spPr>
      </p:sp>
      <p:sp>
        <p:nvSpPr>
          <p:cNvPr id="22" name="Text 20"/>
          <p:cNvSpPr txBox="1"/>
          <p:nvPr/>
        </p:nvSpPr>
        <p:spPr>
          <a:xfrm>
            <a:off x="1112550" y="4248394"/>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4. Salin SELURUH alamat di address bar</a:t>
            </a:r>
            <a:endParaRPr lang="en-US" sz="1080" dirty="0"/>
          </a:p>
        </p:txBody>
      </p:sp>
      <p:sp>
        <p:nvSpPr>
          <p:cNvPr id="23" name="Shape 21"/>
          <p:cNvSpPr/>
          <p:nvPr/>
        </p:nvSpPr>
        <p:spPr>
          <a:xfrm>
            <a:off x="914400" y="4590928"/>
            <a:ext cx="106710" cy="106710"/>
          </a:xfrm>
          <a:prstGeom prst="roundRect">
            <a:avLst>
              <a:gd name="adj" fmla="val 21423"/>
            </a:avLst>
          </a:prstGeom>
          <a:ln w="11430">
            <a:solidFill>
              <a:srgbClr val="4C5464"/>
            </a:solidFill>
            <a:prstDash val="solid"/>
          </a:ln>
        </p:spPr>
      </p:sp>
      <p:sp>
        <p:nvSpPr>
          <p:cNvPr id="24" name="Text 22"/>
          <p:cNvSpPr txBox="1"/>
          <p:nvPr/>
        </p:nvSpPr>
        <p:spPr>
          <a:xfrm>
            <a:off x="1112550" y="4531126"/>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5. Tempel kembali ke jendela Chat</a:t>
            </a:r>
            <a:endParaRPr lang="en-US" sz="1080" dirty="0"/>
          </a:p>
        </p:txBody>
      </p:sp>
      <p:sp>
        <p:nvSpPr>
          <p:cNvPr id="25" name="Text 23"/>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15 / 21 · DETAIL</a:t>
            </a:r>
            <a:endParaRPr lang="en-US" sz="78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Shape 0"/>
          <p:cNvSpPr/>
          <p:nvPr/>
        </p:nvSpPr>
        <p:spPr>
          <a:xfrm>
            <a:off x="731520" y="1600932"/>
            <a:ext cx="198150" cy="0"/>
          </a:xfrm>
          <a:prstGeom prst="line">
            <a:avLst/>
          </a:prstGeom>
          <a:noFill/>
          <a:ln w="7620">
            <a:solidFill>
              <a:srgbClr val="323C5E"/>
            </a:solidFill>
            <a:prstDash val="solid"/>
          </a:ln>
        </p:spPr>
      </p:sp>
      <p:sp>
        <p:nvSpPr>
          <p:cNvPr id="3" name="Text 1"/>
          <p:cNvSpPr txBox="1"/>
          <p:nvPr/>
        </p:nvSpPr>
        <p:spPr>
          <a:xfrm>
            <a:off x="1021110" y="1530066"/>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SESI 5 · PRAKTIK</a:t>
            </a:r>
            <a:endParaRPr lang="en-US" sz="900" dirty="0"/>
          </a:p>
        </p:txBody>
      </p:sp>
      <p:sp>
        <p:nvSpPr>
          <p:cNvPr id="4" name="Text 2"/>
          <p:cNvSpPr txBox="1"/>
          <p:nvPr/>
        </p:nvSpPr>
        <p:spPr>
          <a:xfrm>
            <a:off x="731520" y="1922526"/>
            <a:ext cx="7763256" cy="1414302"/>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Satu perintah, tiga </a:t>
            </a:r>
            <a:br/>
            <a:r>
              <a:rPr lang="en-US" sz="4800" b="1" spc="-96" kern="0" dirty="0">
                <a:solidFill>
                  <a:srgbClr val="F4F6FA"/>
                </a:solidFill>
                <a:latin typeface="Arial" pitchFamily="34" charset="0"/>
                <a:ea typeface="Arial" pitchFamily="34" charset="-122"/>
                <a:cs typeface="Arial" pitchFamily="34" charset="-120"/>
              </a:rPr>
              <a:t>pekerjaan.</a:t>
            </a:r>
            <a:endParaRPr lang="en-US" sz="4800" dirty="0"/>
          </a:p>
        </p:txBody>
      </p:sp>
      <p:sp>
        <p:nvSpPr>
          <p:cNvPr id="5" name="Shape 3"/>
          <p:cNvSpPr/>
          <p:nvPr/>
        </p:nvSpPr>
        <p:spPr>
          <a:xfrm>
            <a:off x="731520" y="3458718"/>
            <a:ext cx="1208014" cy="305592"/>
          </a:xfrm>
          <a:prstGeom prst="roundRect">
            <a:avLst>
              <a:gd name="adj" fmla="val 19958"/>
            </a:avLst>
          </a:prstGeom>
          <a:solidFill>
            <a:srgbClr val="181D2D"/>
          </a:solidFill>
          <a:ln w="7620">
            <a:solidFill>
              <a:srgbClr val="323C5E"/>
            </a:solidFill>
            <a:prstDash val="solid"/>
          </a:ln>
        </p:spPr>
      </p:sp>
      <p:sp>
        <p:nvSpPr>
          <p:cNvPr id="6" name="Text 4"/>
          <p:cNvSpPr txBox="1"/>
          <p:nvPr/>
        </p:nvSpPr>
        <p:spPr>
          <a:xfrm>
            <a:off x="714878" y="3527298"/>
            <a:ext cx="1241389"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7F9CFF"/>
                </a:solidFill>
                <a:latin typeface="Courier New" pitchFamily="34" charset="0"/>
                <a:ea typeface="Courier New" pitchFamily="34" charset="-122"/>
                <a:cs typeface="Courier New" pitchFamily="34" charset="-120"/>
              </a:rPr>
              <a:t>BACA SHEET</a:t>
            </a:r>
            <a:endParaRPr lang="en-US" sz="1020" dirty="0"/>
          </a:p>
        </p:txBody>
      </p:sp>
      <p:sp>
        <p:nvSpPr>
          <p:cNvPr id="7" name="Shape 5"/>
          <p:cNvSpPr/>
          <p:nvPr/>
        </p:nvSpPr>
        <p:spPr>
          <a:xfrm>
            <a:off x="1954804" y="3611514"/>
            <a:ext cx="221010" cy="0"/>
          </a:xfrm>
          <a:prstGeom prst="line">
            <a:avLst/>
          </a:prstGeom>
          <a:noFill/>
          <a:ln w="7620">
            <a:solidFill>
              <a:srgbClr val="2F3032"/>
            </a:solidFill>
            <a:prstDash val="solid"/>
            <a:tailEnd type="triangle"/>
          </a:ln>
        </p:spPr>
      </p:sp>
      <p:sp>
        <p:nvSpPr>
          <p:cNvPr id="8" name="Shape 6"/>
          <p:cNvSpPr/>
          <p:nvPr/>
        </p:nvSpPr>
        <p:spPr>
          <a:xfrm>
            <a:off x="2198675" y="3458718"/>
            <a:ext cx="1768267" cy="305592"/>
          </a:xfrm>
          <a:prstGeom prst="roundRect">
            <a:avLst>
              <a:gd name="adj" fmla="val 19958"/>
            </a:avLst>
          </a:prstGeom>
          <a:solidFill>
            <a:srgbClr val="181D2D"/>
          </a:solidFill>
          <a:ln w="7620">
            <a:solidFill>
              <a:srgbClr val="323C5E"/>
            </a:solidFill>
            <a:prstDash val="solid"/>
          </a:ln>
        </p:spPr>
      </p:sp>
      <p:sp>
        <p:nvSpPr>
          <p:cNvPr id="9" name="Text 7"/>
          <p:cNvSpPr txBox="1"/>
          <p:nvPr/>
        </p:nvSpPr>
        <p:spPr>
          <a:xfrm>
            <a:off x="2177735" y="3527298"/>
            <a:ext cx="1810055"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7F9CFF"/>
                </a:solidFill>
                <a:latin typeface="Courier New" pitchFamily="34" charset="0"/>
                <a:ea typeface="Courier New" pitchFamily="34" charset="-122"/>
                <a:cs typeface="Courier New" pitchFamily="34" charset="-120"/>
              </a:rPr>
              <a:t>HITUNG PER SALES</a:t>
            </a:r>
            <a:endParaRPr lang="en-US" sz="1020" dirty="0"/>
          </a:p>
        </p:txBody>
      </p:sp>
      <p:sp>
        <p:nvSpPr>
          <p:cNvPr id="10" name="Shape 8"/>
          <p:cNvSpPr/>
          <p:nvPr/>
        </p:nvSpPr>
        <p:spPr>
          <a:xfrm>
            <a:off x="3982121" y="3611514"/>
            <a:ext cx="221010" cy="0"/>
          </a:xfrm>
          <a:prstGeom prst="line">
            <a:avLst/>
          </a:prstGeom>
          <a:noFill/>
          <a:ln w="7620">
            <a:solidFill>
              <a:srgbClr val="2F3032"/>
            </a:solidFill>
            <a:prstDash val="solid"/>
            <a:tailEnd type="triangle"/>
          </a:ln>
        </p:spPr>
      </p:sp>
      <p:sp>
        <p:nvSpPr>
          <p:cNvPr id="11" name="Shape 9"/>
          <p:cNvSpPr/>
          <p:nvPr/>
        </p:nvSpPr>
        <p:spPr>
          <a:xfrm>
            <a:off x="4225991" y="3458718"/>
            <a:ext cx="1021293" cy="305592"/>
          </a:xfrm>
          <a:prstGeom prst="roundRect">
            <a:avLst>
              <a:gd name="adj" fmla="val 19958"/>
            </a:avLst>
          </a:prstGeom>
          <a:solidFill>
            <a:srgbClr val="132420"/>
          </a:solidFill>
          <a:ln w="7620">
            <a:solidFill>
              <a:srgbClr val="295244"/>
            </a:solidFill>
            <a:prstDash val="solid"/>
          </a:ln>
        </p:spPr>
      </p:sp>
      <p:sp>
        <p:nvSpPr>
          <p:cNvPr id="12" name="Text 10"/>
          <p:cNvSpPr txBox="1"/>
          <p:nvPr/>
        </p:nvSpPr>
        <p:spPr>
          <a:xfrm>
            <a:off x="4210721" y="3527298"/>
            <a:ext cx="1051834"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62DFB0"/>
                </a:solidFill>
                <a:latin typeface="Courier New" pitchFamily="34" charset="0"/>
                <a:ea typeface="Courier New" pitchFamily="34" charset="-122"/>
                <a:cs typeface="Courier New" pitchFamily="34" charset="-120"/>
              </a:rPr>
              <a:t>BUAT DOC</a:t>
            </a:r>
            <a:endParaRPr lang="en-US" sz="1020" dirty="0"/>
          </a:p>
        </p:txBody>
      </p:sp>
      <p:sp>
        <p:nvSpPr>
          <p:cNvPr id="13" name="Shape 11"/>
          <p:cNvSpPr/>
          <p:nvPr/>
        </p:nvSpPr>
        <p:spPr>
          <a:xfrm>
            <a:off x="5262555" y="3611514"/>
            <a:ext cx="221010" cy="0"/>
          </a:xfrm>
          <a:prstGeom prst="line">
            <a:avLst/>
          </a:prstGeom>
          <a:noFill/>
          <a:ln w="7620">
            <a:solidFill>
              <a:srgbClr val="2F3032"/>
            </a:solidFill>
            <a:prstDash val="solid"/>
            <a:tailEnd type="triangle"/>
          </a:ln>
        </p:spPr>
      </p:sp>
      <p:sp>
        <p:nvSpPr>
          <p:cNvPr id="14" name="Shape 12"/>
          <p:cNvSpPr/>
          <p:nvPr/>
        </p:nvSpPr>
        <p:spPr>
          <a:xfrm>
            <a:off x="5506425" y="3458718"/>
            <a:ext cx="1301374" cy="305592"/>
          </a:xfrm>
          <a:prstGeom prst="roundRect">
            <a:avLst>
              <a:gd name="adj" fmla="val 19958"/>
            </a:avLst>
          </a:prstGeom>
          <a:solidFill>
            <a:srgbClr val="132420"/>
          </a:solidFill>
          <a:ln w="7620">
            <a:solidFill>
              <a:srgbClr val="295244"/>
            </a:solidFill>
            <a:prstDash val="solid"/>
          </a:ln>
        </p:spPr>
      </p:sp>
      <p:sp>
        <p:nvSpPr>
          <p:cNvPr id="15" name="Text 13"/>
          <p:cNvSpPr txBox="1"/>
          <p:nvPr/>
        </p:nvSpPr>
        <p:spPr>
          <a:xfrm>
            <a:off x="5488960" y="3527298"/>
            <a:ext cx="1336213"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62DFB0"/>
                </a:solidFill>
                <a:latin typeface="Courier New" pitchFamily="34" charset="0"/>
                <a:ea typeface="Courier New" pitchFamily="34" charset="-122"/>
                <a:cs typeface="Courier New" pitchFamily="34" charset="-120"/>
              </a:rPr>
              <a:t>KIRIM EMAIL</a:t>
            </a:r>
            <a:endParaRPr lang="en-US" sz="1020" dirty="0"/>
          </a:p>
        </p:txBody>
      </p:sp>
      <p:sp>
        <p:nvSpPr>
          <p:cNvPr id="16" name="Shape 14"/>
          <p:cNvSpPr/>
          <p:nvPr/>
        </p:nvSpPr>
        <p:spPr>
          <a:xfrm>
            <a:off x="731520" y="4008090"/>
            <a:ext cx="10728930" cy="1319754"/>
          </a:xfrm>
          <a:prstGeom prst="roundRect">
            <a:avLst>
              <a:gd name="adj" fmla="val 6929"/>
            </a:avLst>
          </a:prstGeom>
          <a:solidFill>
            <a:srgbClr val="132420"/>
          </a:solidFill>
          <a:ln w="7620">
            <a:solidFill>
              <a:srgbClr val="1D1E21"/>
            </a:solidFill>
            <a:prstDash val="solid"/>
          </a:ln>
        </p:spPr>
      </p:sp>
      <p:sp>
        <p:nvSpPr>
          <p:cNvPr id="17" name="Shape 15"/>
          <p:cNvSpPr/>
          <p:nvPr/>
        </p:nvSpPr>
        <p:spPr>
          <a:xfrm>
            <a:off x="731520" y="4049238"/>
            <a:ext cx="15270" cy="1237458"/>
          </a:xfrm>
          <a:prstGeom prst="rect">
            <a:avLst/>
          </a:prstGeom>
          <a:solidFill>
            <a:srgbClr val="62DFB0"/>
          </a:solidFill>
          <a:ln/>
        </p:spPr>
      </p:sp>
      <p:sp>
        <p:nvSpPr>
          <p:cNvPr id="18" name="Text 16"/>
          <p:cNvSpPr txBox="1"/>
          <p:nvPr/>
        </p:nvSpPr>
        <p:spPr>
          <a:xfrm>
            <a:off x="914400" y="4160520"/>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62DFB0"/>
                </a:solidFill>
                <a:latin typeface="Arial" pitchFamily="34" charset="0"/>
                <a:ea typeface="Arial" pitchFamily="34" charset="-122"/>
                <a:cs typeface="Arial" pitchFamily="34" charset="-120"/>
              </a:rPr>
              <a:t>BERHASIL KALAU</a:t>
            </a:r>
            <a:endParaRPr lang="en-US" sz="840" dirty="0"/>
          </a:p>
        </p:txBody>
      </p:sp>
      <p:sp>
        <p:nvSpPr>
          <p:cNvPr id="19" name="Shape 17"/>
          <p:cNvSpPr/>
          <p:nvPr/>
        </p:nvSpPr>
        <p:spPr>
          <a:xfrm>
            <a:off x="914400" y="4471050"/>
            <a:ext cx="106710" cy="106710"/>
          </a:xfrm>
          <a:prstGeom prst="roundRect">
            <a:avLst>
              <a:gd name="adj" fmla="val 21423"/>
            </a:avLst>
          </a:prstGeom>
          <a:ln w="11430">
            <a:solidFill>
              <a:srgbClr val="62DFB0"/>
            </a:solidFill>
            <a:prstDash val="solid"/>
          </a:ln>
        </p:spPr>
      </p:sp>
      <p:sp>
        <p:nvSpPr>
          <p:cNvPr id="20" name="Text 18"/>
          <p:cNvSpPr txBox="1"/>
          <p:nvPr/>
        </p:nvSpPr>
        <p:spPr>
          <a:xfrm>
            <a:off x="1112550" y="4411248"/>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Doc baru ada di Drive</a:t>
            </a:r>
            <a:endParaRPr lang="en-US" sz="1080" dirty="0"/>
          </a:p>
        </p:txBody>
      </p:sp>
      <p:sp>
        <p:nvSpPr>
          <p:cNvPr id="21" name="Shape 19"/>
          <p:cNvSpPr/>
          <p:nvPr/>
        </p:nvSpPr>
        <p:spPr>
          <a:xfrm>
            <a:off x="914400" y="4753691"/>
            <a:ext cx="106710" cy="106710"/>
          </a:xfrm>
          <a:prstGeom prst="roundRect">
            <a:avLst>
              <a:gd name="adj" fmla="val 21423"/>
            </a:avLst>
          </a:prstGeom>
          <a:ln w="11430">
            <a:solidFill>
              <a:srgbClr val="62DFB0"/>
            </a:solidFill>
            <a:prstDash val="solid"/>
          </a:ln>
        </p:spPr>
      </p:sp>
      <p:sp>
        <p:nvSpPr>
          <p:cNvPr id="22" name="Text 20"/>
          <p:cNvSpPr txBox="1"/>
          <p:nvPr/>
        </p:nvSpPr>
        <p:spPr>
          <a:xfrm>
            <a:off x="1112550" y="4693890"/>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Email masuk ke inbox</a:t>
            </a:r>
            <a:endParaRPr lang="en-US" sz="1080" dirty="0"/>
          </a:p>
        </p:txBody>
      </p:sp>
      <p:sp>
        <p:nvSpPr>
          <p:cNvPr id="23" name="Shape 21"/>
          <p:cNvSpPr/>
          <p:nvPr/>
        </p:nvSpPr>
        <p:spPr>
          <a:xfrm>
            <a:off x="914400" y="5036424"/>
            <a:ext cx="106710" cy="106710"/>
          </a:xfrm>
          <a:prstGeom prst="roundRect">
            <a:avLst>
              <a:gd name="adj" fmla="val 21423"/>
            </a:avLst>
          </a:prstGeom>
          <a:ln w="11430">
            <a:solidFill>
              <a:srgbClr val="62DFB0"/>
            </a:solidFill>
            <a:prstDash val="solid"/>
          </a:ln>
        </p:spPr>
      </p:sp>
      <p:sp>
        <p:nvSpPr>
          <p:cNvPr id="24" name="Text 22"/>
          <p:cNvSpPr txBox="1"/>
          <p:nvPr/>
        </p:nvSpPr>
        <p:spPr>
          <a:xfrm>
            <a:off x="1112550" y="4976622"/>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Prosesnya terpantau langsung dari jendela Chat</a:t>
            </a:r>
            <a:endParaRPr lang="en-US" sz="1080" dirty="0"/>
          </a:p>
        </p:txBody>
      </p:sp>
      <p:sp>
        <p:nvSpPr>
          <p:cNvPr id="25" name="Text 23"/>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16 / 21</a:t>
            </a:r>
            <a:endParaRPr lang="en-US" sz="78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16</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Sheet → Doc → email</a:t>
            </a:r>
            <a:endParaRPr lang="en-US" sz="2592" dirty="0"/>
          </a:p>
        </p:txBody>
      </p:sp>
      <p:sp>
        <p:nvSpPr>
          <p:cNvPr id="5" name="Text 3"/>
          <p:cNvSpPr txBox="1"/>
          <p:nvPr/>
        </p:nvSpPr>
        <p:spPr>
          <a:xfrm>
            <a:off x="731520" y="1577614"/>
            <a:ext cx="6029279" cy="293340"/>
          </a:xfrm>
          <a:prstGeom prst="rect">
            <a:avLst/>
          </a:prstGeom>
          <a:noFill/>
          <a:ln/>
        </p:spPr>
        <p:txBody>
          <a:bodyPr wrap="square" lIns="0" tIns="0" rIns="0" bIns="0" rtlCol="0" anchor="t"/>
          <a:lstStyle/>
          <a:p>
            <a:pPr algn="l" indent="0" marL="0">
              <a:lnSpc>
                <a:spcPts val="2046"/>
              </a:lnSpc>
              <a:buNone/>
            </a:pPr>
            <a:r>
              <a:rPr lang="en-US" sz="1320" dirty="0">
                <a:solidFill>
                  <a:srgbClr val="7B8494"/>
                </a:solidFill>
                <a:latin typeface="Arial" pitchFamily="34" charset="0"/>
                <a:ea typeface="Arial" pitchFamily="34" charset="-122"/>
                <a:cs typeface="Arial" pitchFamily="34" charset="-120"/>
              </a:rPr>
              <a:t>Di tab Chat. Ganti &lt;LINK_SHEET_CONTOH&gt; dan &lt;NAMA_ANDA&gt;:</a:t>
            </a:r>
            <a:endParaRPr lang="en-US" sz="1320" dirty="0"/>
          </a:p>
        </p:txBody>
      </p:sp>
      <p:sp>
        <p:nvSpPr>
          <p:cNvPr id="6" name="Shape 4"/>
          <p:cNvSpPr/>
          <p:nvPr/>
        </p:nvSpPr>
        <p:spPr>
          <a:xfrm>
            <a:off x="731520" y="2081266"/>
            <a:ext cx="10728930" cy="1403604"/>
          </a:xfrm>
          <a:prstGeom prst="roundRect">
            <a:avLst>
              <a:gd name="adj" fmla="val 6515"/>
            </a:avLst>
          </a:prstGeom>
          <a:solidFill>
            <a:srgbClr val="06070A"/>
          </a:solidFill>
          <a:ln w="7620">
            <a:solidFill>
              <a:srgbClr val="1D1E21"/>
            </a:solidFill>
            <a:prstDash val="solid"/>
          </a:ln>
        </p:spPr>
      </p:sp>
      <p:sp>
        <p:nvSpPr>
          <p:cNvPr id="7" name="Shape 5"/>
          <p:cNvSpPr/>
          <p:nvPr/>
        </p:nvSpPr>
        <p:spPr>
          <a:xfrm>
            <a:off x="739110" y="2088855"/>
            <a:ext cx="10713750" cy="268194"/>
          </a:xfrm>
          <a:prstGeom prst="roundRect">
            <a:avLst>
              <a:gd name="adj" fmla="val 31265"/>
            </a:avLst>
          </a:prstGeom>
          <a:solidFill>
            <a:srgbClr val="0E0F12"/>
          </a:solidFill>
          <a:ln/>
        </p:spPr>
      </p:sp>
      <p:sp>
        <p:nvSpPr>
          <p:cNvPr id="8" name="Shape 6"/>
          <p:cNvSpPr/>
          <p:nvPr/>
        </p:nvSpPr>
        <p:spPr>
          <a:xfrm>
            <a:off x="739110" y="2219157"/>
            <a:ext cx="10713750" cy="137892"/>
          </a:xfrm>
          <a:prstGeom prst="rect">
            <a:avLst/>
          </a:prstGeom>
          <a:solidFill>
            <a:srgbClr val="0E0F12"/>
          </a:solidFill>
          <a:ln/>
        </p:spPr>
      </p:sp>
      <p:sp>
        <p:nvSpPr>
          <p:cNvPr id="9" name="Shape 7"/>
          <p:cNvSpPr/>
          <p:nvPr/>
        </p:nvSpPr>
        <p:spPr>
          <a:xfrm>
            <a:off x="731520" y="2357140"/>
            <a:ext cx="10728930" cy="0"/>
          </a:xfrm>
          <a:prstGeom prst="line">
            <a:avLst/>
          </a:prstGeom>
          <a:noFill/>
          <a:ln w="7620">
            <a:solidFill>
              <a:srgbClr val="1D1E21"/>
            </a:solidFill>
            <a:prstDash val="solid"/>
          </a:ln>
        </p:spPr>
      </p:sp>
      <p:sp>
        <p:nvSpPr>
          <p:cNvPr id="10" name="Text 8"/>
          <p:cNvSpPr txBox="1"/>
          <p:nvPr/>
        </p:nvSpPr>
        <p:spPr>
          <a:xfrm>
            <a:off x="838230" y="2149846"/>
            <a:ext cx="475305"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prompt</a:t>
            </a:r>
            <a:endParaRPr lang="en-US" sz="780" dirty="0"/>
          </a:p>
        </p:txBody>
      </p:sp>
      <p:sp>
        <p:nvSpPr>
          <p:cNvPr id="11" name="Text 9"/>
          <p:cNvSpPr txBox="1"/>
          <p:nvPr/>
        </p:nvSpPr>
        <p:spPr>
          <a:xfrm>
            <a:off x="853410" y="2463759"/>
            <a:ext cx="10485150" cy="93726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Baca Google Sheet ini: &lt;LINK_SHEET_CONTOH&gt;</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Lalu:</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1. Buat ringkasan penjualan per sales: total nilai deal, jumlah deal, dan jumlah yang masih negosiasi.</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2. Tulis ringkasan itu di Google Doc baru berjudul "Ringkasan Penjualan September - &lt;NAMA_ANDA&gt;".</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3. Kirim email ke Gmail saya sendiri dengan 3 poin utama dan link Doc-nya.</a:t>
            </a:r>
            <a:endParaRPr lang="en-US" sz="900" dirty="0"/>
          </a:p>
        </p:txBody>
      </p:sp>
      <p:sp>
        <p:nvSpPr>
          <p:cNvPr id="12" name="Shape 10"/>
          <p:cNvSpPr/>
          <p:nvPr/>
        </p:nvSpPr>
        <p:spPr>
          <a:xfrm>
            <a:off x="731520" y="3728740"/>
            <a:ext cx="10728930" cy="1037112"/>
          </a:xfrm>
          <a:prstGeom prst="roundRect">
            <a:avLst>
              <a:gd name="adj" fmla="val 8817"/>
            </a:avLst>
          </a:prstGeom>
          <a:solidFill>
            <a:srgbClr val="132420"/>
          </a:solidFill>
          <a:ln w="7620">
            <a:solidFill>
              <a:srgbClr val="1D1E21"/>
            </a:solidFill>
            <a:prstDash val="solid"/>
          </a:ln>
        </p:spPr>
      </p:sp>
      <p:sp>
        <p:nvSpPr>
          <p:cNvPr id="13" name="Shape 11"/>
          <p:cNvSpPr/>
          <p:nvPr/>
        </p:nvSpPr>
        <p:spPr>
          <a:xfrm>
            <a:off x="731520" y="3769888"/>
            <a:ext cx="15270" cy="954816"/>
          </a:xfrm>
          <a:prstGeom prst="rect">
            <a:avLst/>
          </a:prstGeom>
          <a:solidFill>
            <a:srgbClr val="62DFB0"/>
          </a:solidFill>
          <a:ln/>
        </p:spPr>
      </p:sp>
      <p:sp>
        <p:nvSpPr>
          <p:cNvPr id="14" name="Text 12"/>
          <p:cNvSpPr txBox="1"/>
          <p:nvPr/>
        </p:nvSpPr>
        <p:spPr>
          <a:xfrm>
            <a:off x="914400" y="3881079"/>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62DFB0"/>
                </a:solidFill>
                <a:latin typeface="Arial" pitchFamily="34" charset="0"/>
                <a:ea typeface="Arial" pitchFamily="34" charset="-122"/>
                <a:cs typeface="Arial" pitchFamily="34" charset="-120"/>
              </a:rPr>
              <a:t>✅ CHECKPOINT</a:t>
            </a:r>
            <a:endParaRPr lang="en-US" sz="840" dirty="0"/>
          </a:p>
        </p:txBody>
      </p:sp>
      <p:sp>
        <p:nvSpPr>
          <p:cNvPr id="15" name="Shape 13"/>
          <p:cNvSpPr/>
          <p:nvPr/>
        </p:nvSpPr>
        <p:spPr>
          <a:xfrm>
            <a:off x="914400" y="4191610"/>
            <a:ext cx="106710" cy="106710"/>
          </a:xfrm>
          <a:prstGeom prst="roundRect">
            <a:avLst>
              <a:gd name="adj" fmla="val 21423"/>
            </a:avLst>
          </a:prstGeom>
          <a:ln w="11430">
            <a:solidFill>
              <a:srgbClr val="62DFB0"/>
            </a:solidFill>
            <a:prstDash val="solid"/>
          </a:ln>
        </p:spPr>
      </p:sp>
      <p:sp>
        <p:nvSpPr>
          <p:cNvPr id="16" name="Text 14"/>
          <p:cNvSpPr txBox="1"/>
          <p:nvPr/>
        </p:nvSpPr>
        <p:spPr>
          <a:xfrm>
            <a:off x="1112550" y="4131808"/>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Doc baru ada di Drive</a:t>
            </a:r>
            <a:endParaRPr lang="en-US" sz="1080" dirty="0"/>
          </a:p>
        </p:txBody>
      </p:sp>
      <p:sp>
        <p:nvSpPr>
          <p:cNvPr id="17" name="Shape 15"/>
          <p:cNvSpPr/>
          <p:nvPr/>
        </p:nvSpPr>
        <p:spPr>
          <a:xfrm>
            <a:off x="914400" y="4474342"/>
            <a:ext cx="106710" cy="106710"/>
          </a:xfrm>
          <a:prstGeom prst="roundRect">
            <a:avLst>
              <a:gd name="adj" fmla="val 21423"/>
            </a:avLst>
          </a:prstGeom>
          <a:ln w="11430">
            <a:solidFill>
              <a:srgbClr val="62DFB0"/>
            </a:solidFill>
            <a:prstDash val="solid"/>
          </a:ln>
        </p:spPr>
      </p:sp>
      <p:sp>
        <p:nvSpPr>
          <p:cNvPr id="18" name="Text 16"/>
          <p:cNvSpPr txBox="1"/>
          <p:nvPr/>
        </p:nvSpPr>
        <p:spPr>
          <a:xfrm>
            <a:off x="1112550" y="4414540"/>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Email masuk ke inbox</a:t>
            </a:r>
            <a:endParaRPr lang="en-US" sz="1080" dirty="0"/>
          </a:p>
        </p:txBody>
      </p:sp>
      <p:sp>
        <p:nvSpPr>
          <p:cNvPr id="19" name="Text 17"/>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16 / 21 · DETAIL</a:t>
            </a:r>
            <a:endParaRPr lang="en-US" sz="78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Shape 0"/>
          <p:cNvSpPr/>
          <p:nvPr/>
        </p:nvSpPr>
        <p:spPr>
          <a:xfrm>
            <a:off x="731520" y="1517355"/>
            <a:ext cx="198150" cy="0"/>
          </a:xfrm>
          <a:prstGeom prst="line">
            <a:avLst/>
          </a:prstGeom>
          <a:noFill/>
          <a:ln w="7620">
            <a:solidFill>
              <a:srgbClr val="323C5E"/>
            </a:solidFill>
            <a:prstDash val="solid"/>
          </a:ln>
        </p:spPr>
      </p:sp>
      <p:sp>
        <p:nvSpPr>
          <p:cNvPr id="3" name="Text 1"/>
          <p:cNvSpPr txBox="1"/>
          <p:nvPr/>
        </p:nvSpPr>
        <p:spPr>
          <a:xfrm>
            <a:off x="1021110" y="1446489"/>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SESI 6 · STUDI KASUS 2</a:t>
            </a:r>
            <a:endParaRPr lang="en-US" sz="900" dirty="0"/>
          </a:p>
        </p:txBody>
      </p:sp>
      <p:sp>
        <p:nvSpPr>
          <p:cNvPr id="4" name="Text 2"/>
          <p:cNvSpPr txBox="1"/>
          <p:nvPr/>
        </p:nvSpPr>
        <p:spPr>
          <a:xfrm>
            <a:off x="731520" y="1838858"/>
            <a:ext cx="7763256" cy="1414302"/>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API = loket pelayanan </a:t>
            </a:r>
            <a:br/>
            <a:r>
              <a:rPr lang="en-US" sz="4800" b="1" spc="-96" kern="0" dirty="0">
                <a:solidFill>
                  <a:srgbClr val="F4F6FA"/>
                </a:solidFill>
                <a:latin typeface="Arial" pitchFamily="34" charset="0"/>
                <a:ea typeface="Arial" pitchFamily="34" charset="-122"/>
                <a:cs typeface="Arial" pitchFamily="34" charset="-120"/>
              </a:rPr>
              <a:t>untuk program.</a:t>
            </a:r>
            <a:endParaRPr lang="en-US" sz="4800" dirty="0"/>
          </a:p>
        </p:txBody>
      </p:sp>
      <p:sp>
        <p:nvSpPr>
          <p:cNvPr id="5" name="Shape 3"/>
          <p:cNvSpPr/>
          <p:nvPr/>
        </p:nvSpPr>
        <p:spPr>
          <a:xfrm>
            <a:off x="731520" y="3375050"/>
            <a:ext cx="1674906" cy="305592"/>
          </a:xfrm>
          <a:prstGeom prst="roundRect">
            <a:avLst>
              <a:gd name="adj" fmla="val 19958"/>
            </a:avLst>
          </a:prstGeom>
          <a:solidFill>
            <a:srgbClr val="2A201B"/>
          </a:solidFill>
          <a:ln w="7620">
            <a:solidFill>
              <a:srgbClr val="5B4333"/>
            </a:solidFill>
            <a:prstDash val="solid"/>
          </a:ln>
        </p:spPr>
      </p:sp>
      <p:sp>
        <p:nvSpPr>
          <p:cNvPr id="6" name="Text 4"/>
          <p:cNvSpPr txBox="1"/>
          <p:nvPr/>
        </p:nvSpPr>
        <p:spPr>
          <a:xfrm>
            <a:off x="711312" y="3443630"/>
            <a:ext cx="1715232"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FFB27A"/>
                </a:solidFill>
                <a:latin typeface="Courier New" pitchFamily="34" charset="0"/>
                <a:ea typeface="Courier New" pitchFamily="34" charset="-122"/>
                <a:cs typeface="Courier New" pitchFamily="34" charset="-120"/>
              </a:rPr>
              <a:t>PERTANYAAN ANDA</a:t>
            </a:r>
            <a:endParaRPr lang="en-US" sz="1020" dirty="0"/>
          </a:p>
        </p:txBody>
      </p:sp>
      <p:sp>
        <p:nvSpPr>
          <p:cNvPr id="7" name="Shape 5"/>
          <p:cNvSpPr/>
          <p:nvPr/>
        </p:nvSpPr>
        <p:spPr>
          <a:xfrm>
            <a:off x="2421697" y="3527847"/>
            <a:ext cx="221010" cy="0"/>
          </a:xfrm>
          <a:prstGeom prst="line">
            <a:avLst/>
          </a:prstGeom>
          <a:noFill/>
          <a:ln w="7620">
            <a:solidFill>
              <a:srgbClr val="2F3032"/>
            </a:solidFill>
            <a:prstDash val="solid"/>
            <a:tailEnd type="triangle"/>
          </a:ln>
        </p:spPr>
      </p:sp>
      <p:sp>
        <p:nvSpPr>
          <p:cNvPr id="8" name="Shape 6"/>
          <p:cNvSpPr/>
          <p:nvPr/>
        </p:nvSpPr>
        <p:spPr>
          <a:xfrm>
            <a:off x="2665476" y="3375050"/>
            <a:ext cx="1674906" cy="305592"/>
          </a:xfrm>
          <a:prstGeom prst="roundRect">
            <a:avLst>
              <a:gd name="adj" fmla="val 19958"/>
            </a:avLst>
          </a:prstGeom>
          <a:solidFill>
            <a:srgbClr val="0E0F12"/>
          </a:solidFill>
          <a:ln w="7620">
            <a:solidFill>
              <a:srgbClr val="1D1E21"/>
            </a:solidFill>
            <a:prstDash val="solid"/>
          </a:ln>
        </p:spPr>
      </p:sp>
      <p:sp>
        <p:nvSpPr>
          <p:cNvPr id="9" name="Text 7"/>
          <p:cNvSpPr txBox="1"/>
          <p:nvPr/>
        </p:nvSpPr>
        <p:spPr>
          <a:xfrm>
            <a:off x="2645359" y="3443630"/>
            <a:ext cx="1715232"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B9C0CD"/>
                </a:solidFill>
                <a:latin typeface="Courier New" pitchFamily="34" charset="0"/>
                <a:ea typeface="Courier New" pitchFamily="34" charset="-122"/>
                <a:cs typeface="Courier New" pitchFamily="34" charset="-120"/>
              </a:rPr>
              <a:t>API FRANKFURTER</a:t>
            </a:r>
            <a:endParaRPr lang="en-US" sz="1020" dirty="0"/>
          </a:p>
        </p:txBody>
      </p:sp>
      <p:sp>
        <p:nvSpPr>
          <p:cNvPr id="10" name="Shape 8"/>
          <p:cNvSpPr/>
          <p:nvPr/>
        </p:nvSpPr>
        <p:spPr>
          <a:xfrm>
            <a:off x="4355653" y="3527847"/>
            <a:ext cx="221010" cy="0"/>
          </a:xfrm>
          <a:prstGeom prst="line">
            <a:avLst/>
          </a:prstGeom>
          <a:noFill/>
          <a:ln w="7620">
            <a:solidFill>
              <a:srgbClr val="2F3032"/>
            </a:solidFill>
            <a:prstDash val="solid"/>
            <a:tailEnd type="triangle"/>
          </a:ln>
        </p:spPr>
      </p:sp>
      <p:sp>
        <p:nvSpPr>
          <p:cNvPr id="11" name="Shape 9"/>
          <p:cNvSpPr/>
          <p:nvPr/>
        </p:nvSpPr>
        <p:spPr>
          <a:xfrm>
            <a:off x="4599523" y="3375050"/>
            <a:ext cx="647852" cy="305592"/>
          </a:xfrm>
          <a:prstGeom prst="roundRect">
            <a:avLst>
              <a:gd name="adj" fmla="val 19958"/>
            </a:avLst>
          </a:prstGeom>
          <a:solidFill>
            <a:srgbClr val="0E0F12"/>
          </a:solidFill>
          <a:ln w="7620">
            <a:solidFill>
              <a:srgbClr val="1D1E21"/>
            </a:solidFill>
            <a:prstDash val="solid"/>
          </a:ln>
        </p:spPr>
      </p:sp>
      <p:sp>
        <p:nvSpPr>
          <p:cNvPr id="12" name="Text 10"/>
          <p:cNvSpPr txBox="1"/>
          <p:nvPr/>
        </p:nvSpPr>
        <p:spPr>
          <a:xfrm>
            <a:off x="4586996" y="3443630"/>
            <a:ext cx="672724"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B9C0CD"/>
                </a:solidFill>
                <a:latin typeface="Courier New" pitchFamily="34" charset="0"/>
                <a:ea typeface="Courier New" pitchFamily="34" charset="-122"/>
                <a:cs typeface="Courier New" pitchFamily="34" charset="-120"/>
              </a:rPr>
              <a:t>JSON</a:t>
            </a:r>
            <a:endParaRPr lang="en-US" sz="1020" dirty="0"/>
          </a:p>
        </p:txBody>
      </p:sp>
      <p:sp>
        <p:nvSpPr>
          <p:cNvPr id="13" name="Shape 11"/>
          <p:cNvSpPr/>
          <p:nvPr/>
        </p:nvSpPr>
        <p:spPr>
          <a:xfrm>
            <a:off x="5262555" y="3527847"/>
            <a:ext cx="221010" cy="0"/>
          </a:xfrm>
          <a:prstGeom prst="line">
            <a:avLst/>
          </a:prstGeom>
          <a:noFill/>
          <a:ln w="7620">
            <a:solidFill>
              <a:srgbClr val="2F3032"/>
            </a:solidFill>
            <a:prstDash val="solid"/>
            <a:tailEnd type="triangle"/>
          </a:ln>
        </p:spPr>
      </p:sp>
      <p:sp>
        <p:nvSpPr>
          <p:cNvPr id="14" name="Shape 12"/>
          <p:cNvSpPr/>
          <p:nvPr/>
        </p:nvSpPr>
        <p:spPr>
          <a:xfrm>
            <a:off x="5506425" y="3375050"/>
            <a:ext cx="2141799" cy="305592"/>
          </a:xfrm>
          <a:prstGeom prst="roundRect">
            <a:avLst>
              <a:gd name="adj" fmla="val 19958"/>
            </a:avLst>
          </a:prstGeom>
          <a:solidFill>
            <a:srgbClr val="132420"/>
          </a:solidFill>
          <a:ln w="7620">
            <a:solidFill>
              <a:srgbClr val="295244"/>
            </a:solidFill>
            <a:prstDash val="solid"/>
          </a:ln>
        </p:spPr>
      </p:sp>
      <p:sp>
        <p:nvSpPr>
          <p:cNvPr id="15" name="Text 13"/>
          <p:cNvSpPr txBox="1"/>
          <p:nvPr/>
        </p:nvSpPr>
        <p:spPr>
          <a:xfrm>
            <a:off x="5482742" y="3443630"/>
            <a:ext cx="2189165"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62DFB0"/>
                </a:solidFill>
                <a:latin typeface="Courier New" pitchFamily="34" charset="0"/>
                <a:ea typeface="Courier New" pitchFamily="34" charset="-122"/>
                <a:cs typeface="Courier New" pitchFamily="34" charset="-120"/>
              </a:rPr>
              <a:t>TABEL BAHASA MANUSIA</a:t>
            </a:r>
            <a:endParaRPr lang="en-US" sz="1020" dirty="0"/>
          </a:p>
        </p:txBody>
      </p:sp>
      <p:sp>
        <p:nvSpPr>
          <p:cNvPr id="16" name="Shape 14"/>
          <p:cNvSpPr/>
          <p:nvPr/>
        </p:nvSpPr>
        <p:spPr>
          <a:xfrm>
            <a:off x="731520" y="3924513"/>
            <a:ext cx="5288250" cy="1060338"/>
          </a:xfrm>
          <a:prstGeom prst="roundRect">
            <a:avLst>
              <a:gd name="adj" fmla="val 10064"/>
            </a:avLst>
          </a:prstGeom>
          <a:solidFill>
            <a:srgbClr val="151618"/>
          </a:solidFill>
          <a:ln w="7620">
            <a:solidFill>
              <a:srgbClr val="1D1E21"/>
            </a:solidFill>
            <a:prstDash val="solid"/>
          </a:ln>
        </p:spPr>
      </p:sp>
      <p:sp>
        <p:nvSpPr>
          <p:cNvPr id="17" name="Text 15"/>
          <p:cNvSpPr txBox="1"/>
          <p:nvPr/>
        </p:nvSpPr>
        <p:spPr>
          <a:xfrm>
            <a:off x="929670" y="4122572"/>
            <a:ext cx="4980645"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01</a:t>
            </a:r>
            <a:endParaRPr lang="en-US" sz="780" dirty="0"/>
          </a:p>
        </p:txBody>
      </p:sp>
      <p:sp>
        <p:nvSpPr>
          <p:cNvPr id="18" name="Text 16"/>
          <p:cNvSpPr txBox="1"/>
          <p:nvPr/>
        </p:nvSpPr>
        <p:spPr>
          <a:xfrm>
            <a:off x="929670" y="4327581"/>
            <a:ext cx="5029566"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Kurs hari ini</a:t>
            </a:r>
            <a:endParaRPr lang="en-US" sz="1260" dirty="0"/>
          </a:p>
        </p:txBody>
      </p:sp>
      <p:sp>
        <p:nvSpPr>
          <p:cNvPr id="19" name="Text 17"/>
          <p:cNvSpPr txBox="1"/>
          <p:nvPr/>
        </p:nvSpPr>
        <p:spPr>
          <a:xfrm>
            <a:off x="929670" y="4603821"/>
            <a:ext cx="5029566" cy="20729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USD, EUR, SGD, CNY → IDR dalam tabel, lengkap dengan tanggal data</a:t>
            </a:r>
            <a:endParaRPr lang="en-US" sz="960" dirty="0"/>
          </a:p>
        </p:txBody>
      </p:sp>
      <p:sp>
        <p:nvSpPr>
          <p:cNvPr id="20" name="Shape 18"/>
          <p:cNvSpPr/>
          <p:nvPr/>
        </p:nvSpPr>
        <p:spPr>
          <a:xfrm>
            <a:off x="6172200" y="3924513"/>
            <a:ext cx="5288250" cy="1060338"/>
          </a:xfrm>
          <a:prstGeom prst="roundRect">
            <a:avLst>
              <a:gd name="adj" fmla="val 10064"/>
            </a:avLst>
          </a:prstGeom>
          <a:solidFill>
            <a:srgbClr val="151618"/>
          </a:solidFill>
          <a:ln w="7620">
            <a:solidFill>
              <a:srgbClr val="1D1E21"/>
            </a:solidFill>
            <a:prstDash val="solid"/>
          </a:ln>
        </p:spPr>
      </p:sp>
      <p:sp>
        <p:nvSpPr>
          <p:cNvPr id="21" name="Text 19"/>
          <p:cNvSpPr txBox="1"/>
          <p:nvPr/>
        </p:nvSpPr>
        <p:spPr>
          <a:xfrm>
            <a:off x="6370350" y="4122572"/>
            <a:ext cx="4980645"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02</a:t>
            </a:r>
            <a:endParaRPr lang="en-US" sz="780" dirty="0"/>
          </a:p>
        </p:txBody>
      </p:sp>
      <p:sp>
        <p:nvSpPr>
          <p:cNvPr id="22" name="Text 20"/>
          <p:cNvSpPr txBox="1"/>
          <p:nvPr/>
        </p:nvSpPr>
        <p:spPr>
          <a:xfrm>
            <a:off x="6370350" y="4327581"/>
            <a:ext cx="5029566"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Hitung impor</a:t>
            </a:r>
            <a:endParaRPr lang="en-US" sz="1260" dirty="0"/>
          </a:p>
        </p:txBody>
      </p:sp>
      <p:sp>
        <p:nvSpPr>
          <p:cNvPr id="23" name="Text 21"/>
          <p:cNvSpPr txBox="1"/>
          <p:nvPr/>
        </p:nvSpPr>
        <p:spPr>
          <a:xfrm>
            <a:off x="6370350" y="4603821"/>
            <a:ext cx="5029566" cy="20729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25.000 USD hari ini vs 30 hari lalu — lebih mahal atau murah?</a:t>
            </a:r>
            <a:endParaRPr lang="en-US" sz="960" dirty="0"/>
          </a:p>
        </p:txBody>
      </p:sp>
      <p:sp>
        <p:nvSpPr>
          <p:cNvPr id="24" name="Text 22"/>
          <p:cNvSpPr txBox="1"/>
          <p:nvPr/>
        </p:nvSpPr>
        <p:spPr>
          <a:xfrm>
            <a:off x="731520" y="5228631"/>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 Jangan tempel API key di chat. Simpan lewat halaman API Keys — tersimpan aman di .env.</a:t>
            </a:r>
            <a:endParaRPr lang="en-US" sz="960" dirty="0"/>
          </a:p>
        </p:txBody>
      </p:sp>
      <p:sp>
        <p:nvSpPr>
          <p:cNvPr id="25" name="Text 23"/>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17 / 21</a:t>
            </a:r>
            <a:endParaRPr lang="en-US" sz="78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17</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Kurs &amp; perhitungan</a:t>
            </a:r>
            <a:endParaRPr lang="en-US" sz="2592" dirty="0"/>
          </a:p>
        </p:txBody>
      </p:sp>
      <p:sp>
        <p:nvSpPr>
          <p:cNvPr id="5" name="Text 3"/>
          <p:cNvSpPr txBox="1"/>
          <p:nvPr/>
        </p:nvSpPr>
        <p:spPr>
          <a:xfrm>
            <a:off x="731520" y="1577614"/>
            <a:ext cx="6029279" cy="293340"/>
          </a:xfrm>
          <a:prstGeom prst="rect">
            <a:avLst/>
          </a:prstGeom>
          <a:noFill/>
          <a:ln/>
        </p:spPr>
        <p:txBody>
          <a:bodyPr wrap="square" lIns="0" tIns="0" rIns="0" bIns="0" rtlCol="0" anchor="t"/>
          <a:lstStyle/>
          <a:p>
            <a:pPr algn="l" indent="0" marL="0">
              <a:lnSpc>
                <a:spcPts val="2046"/>
              </a:lnSpc>
              <a:buNone/>
            </a:pPr>
            <a:r>
              <a:rPr lang="en-US" sz="1320" dirty="0">
                <a:solidFill>
                  <a:srgbClr val="7B8494"/>
                </a:solidFill>
                <a:latin typeface="Arial" pitchFamily="34" charset="0"/>
                <a:ea typeface="Arial" pitchFamily="34" charset="-122"/>
                <a:cs typeface="Arial" pitchFamily="34" charset="-120"/>
              </a:rPr>
              <a:t>Di tab Chat:</a:t>
            </a:r>
            <a:endParaRPr lang="en-US" sz="1320" dirty="0"/>
          </a:p>
        </p:txBody>
      </p:sp>
      <p:sp>
        <p:nvSpPr>
          <p:cNvPr id="6" name="Shape 4"/>
          <p:cNvSpPr/>
          <p:nvPr/>
        </p:nvSpPr>
        <p:spPr>
          <a:xfrm>
            <a:off x="731520" y="2081266"/>
            <a:ext cx="10728930" cy="672084"/>
          </a:xfrm>
          <a:prstGeom prst="roundRect">
            <a:avLst>
              <a:gd name="adj" fmla="val 13605"/>
            </a:avLst>
          </a:prstGeom>
          <a:solidFill>
            <a:srgbClr val="06070A"/>
          </a:solidFill>
          <a:ln w="7620">
            <a:solidFill>
              <a:srgbClr val="1D1E21"/>
            </a:solidFill>
            <a:prstDash val="solid"/>
          </a:ln>
        </p:spPr>
      </p:sp>
      <p:sp>
        <p:nvSpPr>
          <p:cNvPr id="7" name="Shape 5"/>
          <p:cNvSpPr/>
          <p:nvPr/>
        </p:nvSpPr>
        <p:spPr>
          <a:xfrm>
            <a:off x="739110" y="2088855"/>
            <a:ext cx="10713750" cy="268194"/>
          </a:xfrm>
          <a:prstGeom prst="roundRect">
            <a:avLst>
              <a:gd name="adj" fmla="val 31265"/>
            </a:avLst>
          </a:prstGeom>
          <a:solidFill>
            <a:srgbClr val="0E0F12"/>
          </a:solidFill>
          <a:ln/>
        </p:spPr>
      </p:sp>
      <p:sp>
        <p:nvSpPr>
          <p:cNvPr id="8" name="Shape 6"/>
          <p:cNvSpPr/>
          <p:nvPr/>
        </p:nvSpPr>
        <p:spPr>
          <a:xfrm>
            <a:off x="739110" y="2219157"/>
            <a:ext cx="10713750" cy="137892"/>
          </a:xfrm>
          <a:prstGeom prst="rect">
            <a:avLst/>
          </a:prstGeom>
          <a:solidFill>
            <a:srgbClr val="0E0F12"/>
          </a:solidFill>
          <a:ln/>
        </p:spPr>
      </p:sp>
      <p:sp>
        <p:nvSpPr>
          <p:cNvPr id="9" name="Shape 7"/>
          <p:cNvSpPr/>
          <p:nvPr/>
        </p:nvSpPr>
        <p:spPr>
          <a:xfrm>
            <a:off x="731520" y="2357140"/>
            <a:ext cx="10728930" cy="0"/>
          </a:xfrm>
          <a:prstGeom prst="line">
            <a:avLst/>
          </a:prstGeom>
          <a:noFill/>
          <a:ln w="7620">
            <a:solidFill>
              <a:srgbClr val="1D1E21"/>
            </a:solidFill>
            <a:prstDash val="solid"/>
          </a:ln>
        </p:spPr>
      </p:sp>
      <p:sp>
        <p:nvSpPr>
          <p:cNvPr id="10" name="Text 8"/>
          <p:cNvSpPr txBox="1"/>
          <p:nvPr/>
        </p:nvSpPr>
        <p:spPr>
          <a:xfrm>
            <a:off x="838230" y="2149846"/>
            <a:ext cx="607985"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prompt 1</a:t>
            </a:r>
            <a:endParaRPr lang="en-US" sz="780" dirty="0"/>
          </a:p>
        </p:txBody>
      </p:sp>
      <p:sp>
        <p:nvSpPr>
          <p:cNvPr id="11" name="Text 9"/>
          <p:cNvSpPr txBox="1"/>
          <p:nvPr/>
        </p:nvSpPr>
        <p:spPr>
          <a:xfrm>
            <a:off x="853410" y="2463759"/>
            <a:ext cx="10485150" cy="20574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Pakai API Frankfurter untuk mengambil kurs hari ini dari USD, EUR, SGD, dan CNY ke IDR. Tampilkan dalam tabel dan sebutkan tanggal datanya.</a:t>
            </a:r>
            <a:endParaRPr lang="en-US" sz="900" dirty="0"/>
          </a:p>
        </p:txBody>
      </p:sp>
      <p:sp>
        <p:nvSpPr>
          <p:cNvPr id="12" name="Shape 10"/>
          <p:cNvSpPr/>
          <p:nvPr/>
        </p:nvSpPr>
        <p:spPr>
          <a:xfrm>
            <a:off x="731520" y="2997220"/>
            <a:ext cx="10728930" cy="651144"/>
          </a:xfrm>
          <a:prstGeom prst="roundRect">
            <a:avLst>
              <a:gd name="adj" fmla="val 14043"/>
            </a:avLst>
          </a:prstGeom>
          <a:solidFill>
            <a:srgbClr val="06070A"/>
          </a:solidFill>
          <a:ln w="7620">
            <a:solidFill>
              <a:srgbClr val="1D1E21"/>
            </a:solidFill>
            <a:prstDash val="solid"/>
          </a:ln>
        </p:spPr>
      </p:sp>
      <p:sp>
        <p:nvSpPr>
          <p:cNvPr id="13" name="Shape 11"/>
          <p:cNvSpPr/>
          <p:nvPr/>
        </p:nvSpPr>
        <p:spPr>
          <a:xfrm>
            <a:off x="739110" y="3004810"/>
            <a:ext cx="10713750" cy="268194"/>
          </a:xfrm>
          <a:prstGeom prst="roundRect">
            <a:avLst>
              <a:gd name="adj" fmla="val 31265"/>
            </a:avLst>
          </a:prstGeom>
          <a:solidFill>
            <a:srgbClr val="0E0F12"/>
          </a:solidFill>
          <a:ln/>
        </p:spPr>
      </p:sp>
      <p:sp>
        <p:nvSpPr>
          <p:cNvPr id="14" name="Shape 12"/>
          <p:cNvSpPr/>
          <p:nvPr/>
        </p:nvSpPr>
        <p:spPr>
          <a:xfrm>
            <a:off x="739110" y="3135112"/>
            <a:ext cx="10713750" cy="137892"/>
          </a:xfrm>
          <a:prstGeom prst="rect">
            <a:avLst/>
          </a:prstGeom>
          <a:solidFill>
            <a:srgbClr val="0E0F12"/>
          </a:solidFill>
          <a:ln/>
        </p:spPr>
      </p:sp>
      <p:sp>
        <p:nvSpPr>
          <p:cNvPr id="15" name="Shape 13"/>
          <p:cNvSpPr/>
          <p:nvPr/>
        </p:nvSpPr>
        <p:spPr>
          <a:xfrm>
            <a:off x="731520" y="3273003"/>
            <a:ext cx="10728930" cy="0"/>
          </a:xfrm>
          <a:prstGeom prst="line">
            <a:avLst/>
          </a:prstGeom>
          <a:noFill/>
          <a:ln w="7620">
            <a:solidFill>
              <a:srgbClr val="1D1E21"/>
            </a:solidFill>
            <a:prstDash val="solid"/>
          </a:ln>
        </p:spPr>
      </p:sp>
      <p:sp>
        <p:nvSpPr>
          <p:cNvPr id="16" name="Text 14"/>
          <p:cNvSpPr txBox="1"/>
          <p:nvPr/>
        </p:nvSpPr>
        <p:spPr>
          <a:xfrm>
            <a:off x="838230" y="3065800"/>
            <a:ext cx="607985"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prompt 2</a:t>
            </a:r>
            <a:endParaRPr lang="en-US" sz="780" dirty="0"/>
          </a:p>
        </p:txBody>
      </p:sp>
      <p:sp>
        <p:nvSpPr>
          <p:cNvPr id="17" name="Text 15"/>
          <p:cNvSpPr txBox="1"/>
          <p:nvPr/>
        </p:nvSpPr>
        <p:spPr>
          <a:xfrm>
            <a:off x="853410" y="3379714"/>
            <a:ext cx="10485150" cy="182240"/>
          </a:xfrm>
          <a:prstGeom prst="rect">
            <a:avLst/>
          </a:prstGeom>
          <a:noFill/>
          <a:ln/>
        </p:spPr>
        <p:txBody>
          <a:bodyPr wrap="square" lIns="0" tIns="0" rIns="0" bIns="0" rtlCol="0" anchor="t"/>
          <a:lstStyle/>
          <a:p>
            <a:pPr indent="0" marL="0">
              <a:lnSpc>
                <a:spcPts val="1275"/>
              </a:lnSpc>
              <a:buNone/>
            </a:pPr>
            <a:r>
              <a:rPr lang="en-US" sz="797" dirty="0">
                <a:solidFill>
                  <a:srgbClr val="B9C0CD"/>
                </a:solidFill>
                <a:latin typeface="Courier New" pitchFamily="34" charset="0"/>
                <a:ea typeface="Courier New" pitchFamily="34" charset="-122"/>
                <a:cs typeface="Courier New" pitchFamily="34" charset="-120"/>
              </a:rPr>
              <a:t>Saya mau impor barang senilai 25.000 USD. Hitung nilainya dalam rupiah hari ini, bandingkan dengan kurs 30 hari lalu. Lebih mahal atau lebih murah, selisihnya berapa?</a:t>
            </a:r>
            <a:endParaRPr lang="en-US" sz="797" dirty="0"/>
          </a:p>
        </p:txBody>
      </p:sp>
      <p:sp>
        <p:nvSpPr>
          <p:cNvPr id="18" name="Shape 16"/>
          <p:cNvSpPr/>
          <p:nvPr/>
        </p:nvSpPr>
        <p:spPr>
          <a:xfrm>
            <a:off x="731520" y="3892235"/>
            <a:ext cx="10728930" cy="1037112"/>
          </a:xfrm>
          <a:prstGeom prst="roundRect">
            <a:avLst>
              <a:gd name="adj" fmla="val 8817"/>
            </a:avLst>
          </a:prstGeom>
          <a:solidFill>
            <a:srgbClr val="132420"/>
          </a:solidFill>
          <a:ln w="7620">
            <a:solidFill>
              <a:srgbClr val="1D1E21"/>
            </a:solidFill>
            <a:prstDash val="solid"/>
          </a:ln>
        </p:spPr>
      </p:sp>
      <p:sp>
        <p:nvSpPr>
          <p:cNvPr id="19" name="Shape 17"/>
          <p:cNvSpPr/>
          <p:nvPr/>
        </p:nvSpPr>
        <p:spPr>
          <a:xfrm>
            <a:off x="731520" y="3933383"/>
            <a:ext cx="15270" cy="954816"/>
          </a:xfrm>
          <a:prstGeom prst="rect">
            <a:avLst/>
          </a:prstGeom>
          <a:solidFill>
            <a:srgbClr val="62DFB0"/>
          </a:solidFill>
          <a:ln/>
        </p:spPr>
      </p:sp>
      <p:sp>
        <p:nvSpPr>
          <p:cNvPr id="20" name="Text 18"/>
          <p:cNvSpPr txBox="1"/>
          <p:nvPr/>
        </p:nvSpPr>
        <p:spPr>
          <a:xfrm>
            <a:off x="914400" y="4044574"/>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62DFB0"/>
                </a:solidFill>
                <a:latin typeface="Arial" pitchFamily="34" charset="0"/>
                <a:ea typeface="Arial" pitchFamily="34" charset="-122"/>
                <a:cs typeface="Arial" pitchFamily="34" charset="-120"/>
              </a:rPr>
              <a:t>ATURAN EMAS</a:t>
            </a:r>
            <a:endParaRPr lang="en-US" sz="840" dirty="0"/>
          </a:p>
        </p:txBody>
      </p:sp>
      <p:sp>
        <p:nvSpPr>
          <p:cNvPr id="21" name="Shape 19"/>
          <p:cNvSpPr/>
          <p:nvPr/>
        </p:nvSpPr>
        <p:spPr>
          <a:xfrm>
            <a:off x="914400" y="4355104"/>
            <a:ext cx="106710" cy="106710"/>
          </a:xfrm>
          <a:prstGeom prst="roundRect">
            <a:avLst>
              <a:gd name="adj" fmla="val 21423"/>
            </a:avLst>
          </a:prstGeom>
          <a:ln w="11430">
            <a:solidFill>
              <a:srgbClr val="62DFB0"/>
            </a:solidFill>
            <a:prstDash val="solid"/>
          </a:ln>
        </p:spPr>
      </p:sp>
      <p:sp>
        <p:nvSpPr>
          <p:cNvPr id="22" name="Text 20"/>
          <p:cNvSpPr txBox="1"/>
          <p:nvPr/>
        </p:nvSpPr>
        <p:spPr>
          <a:xfrm>
            <a:off x="1112550" y="4295303"/>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API key TIDAK pernah ditempel di chat</a:t>
            </a:r>
            <a:endParaRPr lang="en-US" sz="1080" dirty="0"/>
          </a:p>
        </p:txBody>
      </p:sp>
      <p:sp>
        <p:nvSpPr>
          <p:cNvPr id="23" name="Shape 21"/>
          <p:cNvSpPr/>
          <p:nvPr/>
        </p:nvSpPr>
        <p:spPr>
          <a:xfrm>
            <a:off x="914400" y="4637837"/>
            <a:ext cx="106710" cy="106710"/>
          </a:xfrm>
          <a:prstGeom prst="roundRect">
            <a:avLst>
              <a:gd name="adj" fmla="val 21423"/>
            </a:avLst>
          </a:prstGeom>
          <a:ln w="11430">
            <a:solidFill>
              <a:srgbClr val="62DFB0"/>
            </a:solidFill>
            <a:prstDash val="solid"/>
          </a:ln>
        </p:spPr>
      </p:sp>
      <p:sp>
        <p:nvSpPr>
          <p:cNvPr id="24" name="Text 22"/>
          <p:cNvSpPr txBox="1"/>
          <p:nvPr/>
        </p:nvSpPr>
        <p:spPr>
          <a:xfrm>
            <a:off x="1112550" y="4578035"/>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Simpan lewat halaman API Keys di dashboard → tersimpan di .env</a:t>
            </a:r>
            <a:endParaRPr lang="en-US" sz="1080" dirty="0"/>
          </a:p>
        </p:txBody>
      </p:sp>
      <p:sp>
        <p:nvSpPr>
          <p:cNvPr id="25" name="Text 23"/>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17 / 21 · DETAIL</a:t>
            </a:r>
            <a:endParaRPr lang="en-US" sz="78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Shape 0"/>
          <p:cNvSpPr/>
          <p:nvPr/>
        </p:nvSpPr>
        <p:spPr>
          <a:xfrm>
            <a:off x="731520" y="831555"/>
            <a:ext cx="168432" cy="0"/>
          </a:xfrm>
          <a:prstGeom prst="line">
            <a:avLst/>
          </a:prstGeom>
          <a:noFill/>
          <a:ln w="7620">
            <a:solidFill>
              <a:srgbClr val="323C5E"/>
            </a:solidFill>
            <a:prstDash val="solid"/>
          </a:ln>
        </p:spPr>
      </p:sp>
      <p:sp>
        <p:nvSpPr>
          <p:cNvPr id="3" name="Text 1"/>
          <p:cNvSpPr txBox="1"/>
          <p:nvPr/>
        </p:nvSpPr>
        <p:spPr>
          <a:xfrm>
            <a:off x="977676" y="771296"/>
            <a:ext cx="10655320" cy="145755"/>
          </a:xfrm>
          <a:prstGeom prst="rect">
            <a:avLst/>
          </a:prstGeom>
          <a:noFill/>
          <a:ln/>
        </p:spPr>
        <p:txBody>
          <a:bodyPr wrap="square" lIns="0" tIns="0" rIns="0" bIns="0" rtlCol="0" anchor="t"/>
          <a:lstStyle/>
          <a:p>
            <a:pPr algn="l" indent="0" marL="0">
              <a:lnSpc>
                <a:spcPts val="994"/>
              </a:lnSpc>
              <a:buNone/>
            </a:pPr>
            <a:r>
              <a:rPr lang="en-US" sz="765" spc="138" kern="0" dirty="0">
                <a:solidFill>
                  <a:srgbClr val="7F9CFF"/>
                </a:solidFill>
                <a:latin typeface="Courier New" pitchFamily="34" charset="0"/>
                <a:ea typeface="Courier New" pitchFamily="34" charset="-122"/>
                <a:cs typeface="Courier New" pitchFamily="34" charset="-120"/>
              </a:rPr>
              <a:t>SESI 7 · JADWAL OTOMATIS</a:t>
            </a:r>
            <a:endParaRPr lang="en-US" sz="765" dirty="0"/>
          </a:p>
        </p:txBody>
      </p:sp>
      <p:sp>
        <p:nvSpPr>
          <p:cNvPr id="4" name="Text 2"/>
          <p:cNvSpPr txBox="1"/>
          <p:nvPr/>
        </p:nvSpPr>
        <p:spPr>
          <a:xfrm>
            <a:off x="731520" y="1104870"/>
            <a:ext cx="6601054" cy="1202162"/>
          </a:xfrm>
          <a:prstGeom prst="rect">
            <a:avLst/>
          </a:prstGeom>
          <a:noFill/>
          <a:ln/>
        </p:spPr>
        <p:txBody>
          <a:bodyPr wrap="square" lIns="0" tIns="0" rIns="0" bIns="0" rtlCol="0" anchor="t"/>
          <a:lstStyle/>
          <a:p>
            <a:pPr algn="l" indent="0" marL="0">
              <a:lnSpc>
                <a:spcPts val="4325"/>
              </a:lnSpc>
              <a:buNone/>
            </a:pPr>
            <a:r>
              <a:rPr lang="en-US" sz="4080" b="1" spc="-82" kern="0" dirty="0">
                <a:solidFill>
                  <a:srgbClr val="F4F6FA"/>
                </a:solidFill>
                <a:latin typeface="Arial" pitchFamily="34" charset="0"/>
                <a:ea typeface="Arial" pitchFamily="34" charset="-122"/>
                <a:cs typeface="Arial" pitchFamily="34" charset="-120"/>
              </a:rPr>
              <a:t>Cron = jam alarm untuk </a:t>
            </a:r>
            <a:br/>
            <a:r>
              <a:rPr lang="en-US" sz="4080" b="1" spc="-82" kern="0" dirty="0">
                <a:solidFill>
                  <a:srgbClr val="F4F6FA"/>
                </a:solidFill>
                <a:latin typeface="Arial" pitchFamily="34" charset="0"/>
                <a:ea typeface="Arial" pitchFamily="34" charset="-122"/>
                <a:cs typeface="Arial" pitchFamily="34" charset="-120"/>
              </a:rPr>
              <a:t>agent.</a:t>
            </a:r>
            <a:endParaRPr lang="en-US" sz="4080" dirty="0"/>
          </a:p>
        </p:txBody>
      </p:sp>
      <p:sp>
        <p:nvSpPr>
          <p:cNvPr id="5" name="Shape 3"/>
          <p:cNvSpPr/>
          <p:nvPr/>
        </p:nvSpPr>
        <p:spPr>
          <a:xfrm>
            <a:off x="731520" y="2410633"/>
            <a:ext cx="2042130" cy="901233"/>
          </a:xfrm>
          <a:prstGeom prst="roundRect">
            <a:avLst>
              <a:gd name="adj" fmla="val 10065"/>
            </a:avLst>
          </a:prstGeom>
          <a:solidFill>
            <a:srgbClr val="151618"/>
          </a:solidFill>
          <a:ln w="7620">
            <a:solidFill>
              <a:srgbClr val="1D1E21"/>
            </a:solidFill>
            <a:prstDash val="solid"/>
          </a:ln>
        </p:spPr>
      </p:sp>
      <p:sp>
        <p:nvSpPr>
          <p:cNvPr id="6" name="Text 4"/>
          <p:cNvSpPr txBox="1"/>
          <p:nvPr/>
        </p:nvSpPr>
        <p:spPr>
          <a:xfrm>
            <a:off x="899952" y="2579065"/>
            <a:ext cx="1746138" cy="126279"/>
          </a:xfrm>
          <a:prstGeom prst="rect">
            <a:avLst/>
          </a:prstGeom>
          <a:noFill/>
          <a:ln/>
        </p:spPr>
        <p:txBody>
          <a:bodyPr wrap="square" lIns="0" tIns="0" rIns="0" bIns="0" rtlCol="0" anchor="t"/>
          <a:lstStyle/>
          <a:p>
            <a:pPr algn="l" indent="0" marL="0">
              <a:lnSpc>
                <a:spcPts val="862"/>
              </a:lnSpc>
              <a:buNone/>
            </a:pPr>
            <a:r>
              <a:rPr lang="en-US" sz="663" spc="106" kern="0" dirty="0">
                <a:solidFill>
                  <a:srgbClr val="7F9CFF"/>
                </a:solidFill>
                <a:latin typeface="Courier New" pitchFamily="34" charset="0"/>
                <a:ea typeface="Courier New" pitchFamily="34" charset="-122"/>
                <a:cs typeface="Courier New" pitchFamily="34" charset="-120"/>
              </a:rPr>
              <a:t>menit</a:t>
            </a:r>
            <a:endParaRPr lang="en-US" sz="663" dirty="0"/>
          </a:p>
        </p:txBody>
      </p:sp>
      <p:sp>
        <p:nvSpPr>
          <p:cNvPr id="7" name="Text 5"/>
          <p:cNvSpPr txBox="1"/>
          <p:nvPr/>
        </p:nvSpPr>
        <p:spPr>
          <a:xfrm>
            <a:off x="899952" y="2753258"/>
            <a:ext cx="1763238" cy="197236"/>
          </a:xfrm>
          <a:prstGeom prst="rect">
            <a:avLst/>
          </a:prstGeom>
          <a:noFill/>
          <a:ln/>
        </p:spPr>
        <p:txBody>
          <a:bodyPr wrap="square" lIns="0" tIns="0" rIns="0" bIns="0" rtlCol="0" anchor="t"/>
          <a:lstStyle/>
          <a:p>
            <a:pPr algn="l" indent="0" marL="0">
              <a:lnSpc>
                <a:spcPts val="1339"/>
              </a:lnSpc>
              <a:buNone/>
            </a:pPr>
            <a:r>
              <a:rPr lang="en-US" sz="1071" b="1" spc="-11" kern="0" dirty="0">
                <a:solidFill>
                  <a:srgbClr val="F4F6FA"/>
                </a:solidFill>
                <a:latin typeface="Arial" pitchFamily="34" charset="0"/>
                <a:ea typeface="Arial" pitchFamily="34" charset="-122"/>
                <a:cs typeface="Arial" pitchFamily="34" charset="-120"/>
              </a:rPr>
              <a:t>0</a:t>
            </a:r>
            <a:endParaRPr lang="en-US" sz="1071" dirty="0"/>
          </a:p>
        </p:txBody>
      </p:sp>
      <p:sp>
        <p:nvSpPr>
          <p:cNvPr id="8" name="Shape 6"/>
          <p:cNvSpPr/>
          <p:nvPr/>
        </p:nvSpPr>
        <p:spPr>
          <a:xfrm>
            <a:off x="2903220" y="2410633"/>
            <a:ext cx="2042130" cy="901233"/>
          </a:xfrm>
          <a:prstGeom prst="roundRect">
            <a:avLst>
              <a:gd name="adj" fmla="val 10065"/>
            </a:avLst>
          </a:prstGeom>
          <a:solidFill>
            <a:srgbClr val="151618"/>
          </a:solidFill>
          <a:ln w="7620">
            <a:solidFill>
              <a:srgbClr val="1D1E21"/>
            </a:solidFill>
            <a:prstDash val="solid"/>
          </a:ln>
        </p:spPr>
      </p:sp>
      <p:sp>
        <p:nvSpPr>
          <p:cNvPr id="9" name="Text 7"/>
          <p:cNvSpPr txBox="1"/>
          <p:nvPr/>
        </p:nvSpPr>
        <p:spPr>
          <a:xfrm>
            <a:off x="3071652" y="2579065"/>
            <a:ext cx="1746138" cy="126279"/>
          </a:xfrm>
          <a:prstGeom prst="rect">
            <a:avLst/>
          </a:prstGeom>
          <a:noFill/>
          <a:ln/>
        </p:spPr>
        <p:txBody>
          <a:bodyPr wrap="square" lIns="0" tIns="0" rIns="0" bIns="0" rtlCol="0" anchor="t"/>
          <a:lstStyle/>
          <a:p>
            <a:pPr algn="l" indent="0" marL="0">
              <a:lnSpc>
                <a:spcPts val="862"/>
              </a:lnSpc>
              <a:buNone/>
            </a:pPr>
            <a:r>
              <a:rPr lang="en-US" sz="663" spc="106" kern="0" dirty="0">
                <a:solidFill>
                  <a:srgbClr val="7F9CFF"/>
                </a:solidFill>
                <a:latin typeface="Courier New" pitchFamily="34" charset="0"/>
                <a:ea typeface="Courier New" pitchFamily="34" charset="-122"/>
                <a:cs typeface="Courier New" pitchFamily="34" charset="-120"/>
              </a:rPr>
              <a:t>jam</a:t>
            </a:r>
            <a:endParaRPr lang="en-US" sz="663" dirty="0"/>
          </a:p>
        </p:txBody>
      </p:sp>
      <p:sp>
        <p:nvSpPr>
          <p:cNvPr id="10" name="Text 8"/>
          <p:cNvSpPr txBox="1"/>
          <p:nvPr/>
        </p:nvSpPr>
        <p:spPr>
          <a:xfrm>
            <a:off x="3071652" y="2753258"/>
            <a:ext cx="1763238" cy="197236"/>
          </a:xfrm>
          <a:prstGeom prst="rect">
            <a:avLst/>
          </a:prstGeom>
          <a:noFill/>
          <a:ln/>
        </p:spPr>
        <p:txBody>
          <a:bodyPr wrap="square" lIns="0" tIns="0" rIns="0" bIns="0" rtlCol="0" anchor="t"/>
          <a:lstStyle/>
          <a:p>
            <a:pPr algn="l" indent="0" marL="0">
              <a:lnSpc>
                <a:spcPts val="1339"/>
              </a:lnSpc>
              <a:buNone/>
            </a:pPr>
            <a:r>
              <a:rPr lang="en-US" sz="1071" b="1" spc="-11" kern="0" dirty="0">
                <a:solidFill>
                  <a:srgbClr val="F4F6FA"/>
                </a:solidFill>
                <a:latin typeface="Arial" pitchFamily="34" charset="0"/>
                <a:ea typeface="Arial" pitchFamily="34" charset="-122"/>
                <a:cs typeface="Arial" pitchFamily="34" charset="-120"/>
              </a:rPr>
              <a:t>8</a:t>
            </a:r>
            <a:endParaRPr lang="en-US" sz="1071" dirty="0"/>
          </a:p>
        </p:txBody>
      </p:sp>
      <p:sp>
        <p:nvSpPr>
          <p:cNvPr id="11" name="Shape 9"/>
          <p:cNvSpPr/>
          <p:nvPr/>
        </p:nvSpPr>
        <p:spPr>
          <a:xfrm>
            <a:off x="5074920" y="2410633"/>
            <a:ext cx="2042130" cy="901233"/>
          </a:xfrm>
          <a:prstGeom prst="roundRect">
            <a:avLst>
              <a:gd name="adj" fmla="val 10065"/>
            </a:avLst>
          </a:prstGeom>
          <a:solidFill>
            <a:srgbClr val="151618"/>
          </a:solidFill>
          <a:ln w="7620">
            <a:solidFill>
              <a:srgbClr val="1D1E21"/>
            </a:solidFill>
            <a:prstDash val="solid"/>
          </a:ln>
        </p:spPr>
      </p:sp>
      <p:sp>
        <p:nvSpPr>
          <p:cNvPr id="12" name="Text 10"/>
          <p:cNvSpPr txBox="1"/>
          <p:nvPr/>
        </p:nvSpPr>
        <p:spPr>
          <a:xfrm>
            <a:off x="5243352" y="2579065"/>
            <a:ext cx="1746138" cy="126279"/>
          </a:xfrm>
          <a:prstGeom prst="rect">
            <a:avLst/>
          </a:prstGeom>
          <a:noFill/>
          <a:ln/>
        </p:spPr>
        <p:txBody>
          <a:bodyPr wrap="square" lIns="0" tIns="0" rIns="0" bIns="0" rtlCol="0" anchor="t"/>
          <a:lstStyle/>
          <a:p>
            <a:pPr algn="l" indent="0" marL="0">
              <a:lnSpc>
                <a:spcPts val="862"/>
              </a:lnSpc>
              <a:buNone/>
            </a:pPr>
            <a:r>
              <a:rPr lang="en-US" sz="663" spc="106" kern="0" dirty="0">
                <a:solidFill>
                  <a:srgbClr val="7F9CFF"/>
                </a:solidFill>
                <a:latin typeface="Courier New" pitchFamily="34" charset="0"/>
                <a:ea typeface="Courier New" pitchFamily="34" charset="-122"/>
                <a:cs typeface="Courier New" pitchFamily="34" charset="-120"/>
              </a:rPr>
              <a:t>tanggal</a:t>
            </a:r>
            <a:endParaRPr lang="en-US" sz="663" dirty="0"/>
          </a:p>
        </p:txBody>
      </p:sp>
      <p:sp>
        <p:nvSpPr>
          <p:cNvPr id="13" name="Text 11"/>
          <p:cNvSpPr txBox="1"/>
          <p:nvPr/>
        </p:nvSpPr>
        <p:spPr>
          <a:xfrm>
            <a:off x="5243352" y="2753258"/>
            <a:ext cx="1763238" cy="197236"/>
          </a:xfrm>
          <a:prstGeom prst="rect">
            <a:avLst/>
          </a:prstGeom>
          <a:noFill/>
          <a:ln/>
        </p:spPr>
        <p:txBody>
          <a:bodyPr wrap="square" lIns="0" tIns="0" rIns="0" bIns="0" rtlCol="0" anchor="t"/>
          <a:lstStyle/>
          <a:p>
            <a:pPr algn="l" indent="0" marL="0">
              <a:lnSpc>
                <a:spcPts val="1339"/>
              </a:lnSpc>
              <a:buNone/>
            </a:pPr>
            <a:r>
              <a:rPr lang="en-US" sz="1071" b="1" spc="-11" kern="0" dirty="0">
                <a:solidFill>
                  <a:srgbClr val="F4F6FA"/>
                </a:solidFill>
                <a:latin typeface="Arial" pitchFamily="34" charset="0"/>
                <a:ea typeface="Arial" pitchFamily="34" charset="-122"/>
                <a:cs typeface="Arial" pitchFamily="34" charset="-120"/>
              </a:rPr>
              <a:t>*</a:t>
            </a:r>
            <a:endParaRPr lang="en-US" sz="1071" dirty="0"/>
          </a:p>
        </p:txBody>
      </p:sp>
      <p:sp>
        <p:nvSpPr>
          <p:cNvPr id="14" name="Text 12"/>
          <p:cNvSpPr txBox="1"/>
          <p:nvPr/>
        </p:nvSpPr>
        <p:spPr>
          <a:xfrm>
            <a:off x="5243352" y="2988076"/>
            <a:ext cx="1763238" cy="176205"/>
          </a:xfrm>
          <a:prstGeom prst="rect">
            <a:avLst/>
          </a:prstGeom>
          <a:noFill/>
          <a:ln/>
        </p:spPr>
        <p:txBody>
          <a:bodyPr wrap="square" lIns="0" tIns="0" rIns="0" bIns="0" rtlCol="0" anchor="t"/>
          <a:lstStyle/>
          <a:p>
            <a:pPr algn="l" indent="0" marL="0">
              <a:lnSpc>
                <a:spcPts val="1224"/>
              </a:lnSpc>
              <a:buNone/>
            </a:pPr>
            <a:r>
              <a:rPr lang="en-US" sz="816" dirty="0">
                <a:solidFill>
                  <a:srgbClr val="7B8494"/>
                </a:solidFill>
                <a:latin typeface="Arial" pitchFamily="34" charset="0"/>
                <a:ea typeface="Arial" pitchFamily="34" charset="-122"/>
                <a:cs typeface="Arial" pitchFamily="34" charset="-120"/>
              </a:rPr>
              <a:t>setiap</a:t>
            </a:r>
            <a:endParaRPr lang="en-US" sz="816" dirty="0"/>
          </a:p>
        </p:txBody>
      </p:sp>
      <p:sp>
        <p:nvSpPr>
          <p:cNvPr id="15" name="Shape 13"/>
          <p:cNvSpPr/>
          <p:nvPr/>
        </p:nvSpPr>
        <p:spPr>
          <a:xfrm>
            <a:off x="7246620" y="2410633"/>
            <a:ext cx="2042130" cy="901233"/>
          </a:xfrm>
          <a:prstGeom prst="roundRect">
            <a:avLst>
              <a:gd name="adj" fmla="val 10065"/>
            </a:avLst>
          </a:prstGeom>
          <a:solidFill>
            <a:srgbClr val="151618"/>
          </a:solidFill>
          <a:ln w="7620">
            <a:solidFill>
              <a:srgbClr val="1D1E21"/>
            </a:solidFill>
            <a:prstDash val="solid"/>
          </a:ln>
        </p:spPr>
      </p:sp>
      <p:sp>
        <p:nvSpPr>
          <p:cNvPr id="16" name="Text 14"/>
          <p:cNvSpPr txBox="1"/>
          <p:nvPr/>
        </p:nvSpPr>
        <p:spPr>
          <a:xfrm>
            <a:off x="7415052" y="2579065"/>
            <a:ext cx="1746138" cy="126279"/>
          </a:xfrm>
          <a:prstGeom prst="rect">
            <a:avLst/>
          </a:prstGeom>
          <a:noFill/>
          <a:ln/>
        </p:spPr>
        <p:txBody>
          <a:bodyPr wrap="square" lIns="0" tIns="0" rIns="0" bIns="0" rtlCol="0" anchor="t"/>
          <a:lstStyle/>
          <a:p>
            <a:pPr algn="l" indent="0" marL="0">
              <a:lnSpc>
                <a:spcPts val="862"/>
              </a:lnSpc>
              <a:buNone/>
            </a:pPr>
            <a:r>
              <a:rPr lang="en-US" sz="663" spc="106" kern="0" dirty="0">
                <a:solidFill>
                  <a:srgbClr val="7F9CFF"/>
                </a:solidFill>
                <a:latin typeface="Courier New" pitchFamily="34" charset="0"/>
                <a:ea typeface="Courier New" pitchFamily="34" charset="-122"/>
                <a:cs typeface="Courier New" pitchFamily="34" charset="-120"/>
              </a:rPr>
              <a:t>bulan</a:t>
            </a:r>
            <a:endParaRPr lang="en-US" sz="663" dirty="0"/>
          </a:p>
        </p:txBody>
      </p:sp>
      <p:sp>
        <p:nvSpPr>
          <p:cNvPr id="17" name="Text 15"/>
          <p:cNvSpPr txBox="1"/>
          <p:nvPr/>
        </p:nvSpPr>
        <p:spPr>
          <a:xfrm>
            <a:off x="7415052" y="2753258"/>
            <a:ext cx="1763238" cy="197236"/>
          </a:xfrm>
          <a:prstGeom prst="rect">
            <a:avLst/>
          </a:prstGeom>
          <a:noFill/>
          <a:ln/>
        </p:spPr>
        <p:txBody>
          <a:bodyPr wrap="square" lIns="0" tIns="0" rIns="0" bIns="0" rtlCol="0" anchor="t"/>
          <a:lstStyle/>
          <a:p>
            <a:pPr algn="l" indent="0" marL="0">
              <a:lnSpc>
                <a:spcPts val="1339"/>
              </a:lnSpc>
              <a:buNone/>
            </a:pPr>
            <a:r>
              <a:rPr lang="en-US" sz="1071" b="1" spc="-11" kern="0" dirty="0">
                <a:solidFill>
                  <a:srgbClr val="F4F6FA"/>
                </a:solidFill>
                <a:latin typeface="Arial" pitchFamily="34" charset="0"/>
                <a:ea typeface="Arial" pitchFamily="34" charset="-122"/>
                <a:cs typeface="Arial" pitchFamily="34" charset="-120"/>
              </a:rPr>
              <a:t>*</a:t>
            </a:r>
            <a:endParaRPr lang="en-US" sz="1071" dirty="0"/>
          </a:p>
        </p:txBody>
      </p:sp>
      <p:sp>
        <p:nvSpPr>
          <p:cNvPr id="18" name="Text 16"/>
          <p:cNvSpPr txBox="1"/>
          <p:nvPr/>
        </p:nvSpPr>
        <p:spPr>
          <a:xfrm>
            <a:off x="7415052" y="2988076"/>
            <a:ext cx="1763238" cy="176205"/>
          </a:xfrm>
          <a:prstGeom prst="rect">
            <a:avLst/>
          </a:prstGeom>
          <a:noFill/>
          <a:ln/>
        </p:spPr>
        <p:txBody>
          <a:bodyPr wrap="square" lIns="0" tIns="0" rIns="0" bIns="0" rtlCol="0" anchor="t"/>
          <a:lstStyle/>
          <a:p>
            <a:pPr algn="l" indent="0" marL="0">
              <a:lnSpc>
                <a:spcPts val="1224"/>
              </a:lnSpc>
              <a:buNone/>
            </a:pPr>
            <a:r>
              <a:rPr lang="en-US" sz="816" dirty="0">
                <a:solidFill>
                  <a:srgbClr val="7B8494"/>
                </a:solidFill>
                <a:latin typeface="Arial" pitchFamily="34" charset="0"/>
                <a:ea typeface="Arial" pitchFamily="34" charset="-122"/>
                <a:cs typeface="Arial" pitchFamily="34" charset="-120"/>
              </a:rPr>
              <a:t>setiap</a:t>
            </a:r>
            <a:endParaRPr lang="en-US" sz="816" dirty="0"/>
          </a:p>
        </p:txBody>
      </p:sp>
      <p:sp>
        <p:nvSpPr>
          <p:cNvPr id="19" name="Shape 17"/>
          <p:cNvSpPr/>
          <p:nvPr/>
        </p:nvSpPr>
        <p:spPr>
          <a:xfrm>
            <a:off x="9418320" y="2410633"/>
            <a:ext cx="2042130" cy="901233"/>
          </a:xfrm>
          <a:prstGeom prst="roundRect">
            <a:avLst>
              <a:gd name="adj" fmla="val 10065"/>
            </a:avLst>
          </a:prstGeom>
          <a:solidFill>
            <a:srgbClr val="151618"/>
          </a:solidFill>
          <a:ln w="7620">
            <a:solidFill>
              <a:srgbClr val="1D1E21"/>
            </a:solidFill>
            <a:prstDash val="solid"/>
          </a:ln>
        </p:spPr>
      </p:sp>
      <p:sp>
        <p:nvSpPr>
          <p:cNvPr id="20" name="Text 18"/>
          <p:cNvSpPr txBox="1"/>
          <p:nvPr/>
        </p:nvSpPr>
        <p:spPr>
          <a:xfrm>
            <a:off x="9586752" y="2579065"/>
            <a:ext cx="1746138" cy="126279"/>
          </a:xfrm>
          <a:prstGeom prst="rect">
            <a:avLst/>
          </a:prstGeom>
          <a:noFill/>
          <a:ln/>
        </p:spPr>
        <p:txBody>
          <a:bodyPr wrap="square" lIns="0" tIns="0" rIns="0" bIns="0" rtlCol="0" anchor="t"/>
          <a:lstStyle/>
          <a:p>
            <a:pPr algn="l" indent="0" marL="0">
              <a:lnSpc>
                <a:spcPts val="862"/>
              </a:lnSpc>
              <a:buNone/>
            </a:pPr>
            <a:r>
              <a:rPr lang="en-US" sz="663" spc="106" kern="0" dirty="0">
                <a:solidFill>
                  <a:srgbClr val="7F9CFF"/>
                </a:solidFill>
                <a:latin typeface="Courier New" pitchFamily="34" charset="0"/>
                <a:ea typeface="Courier New" pitchFamily="34" charset="-122"/>
                <a:cs typeface="Courier New" pitchFamily="34" charset="-120"/>
              </a:rPr>
              <a:t>hari</a:t>
            </a:r>
            <a:endParaRPr lang="en-US" sz="663" dirty="0"/>
          </a:p>
        </p:txBody>
      </p:sp>
      <p:sp>
        <p:nvSpPr>
          <p:cNvPr id="21" name="Text 19"/>
          <p:cNvSpPr txBox="1"/>
          <p:nvPr/>
        </p:nvSpPr>
        <p:spPr>
          <a:xfrm>
            <a:off x="9586752" y="2753258"/>
            <a:ext cx="1763238" cy="197236"/>
          </a:xfrm>
          <a:prstGeom prst="rect">
            <a:avLst/>
          </a:prstGeom>
          <a:noFill/>
          <a:ln/>
        </p:spPr>
        <p:txBody>
          <a:bodyPr wrap="square" lIns="0" tIns="0" rIns="0" bIns="0" rtlCol="0" anchor="t"/>
          <a:lstStyle/>
          <a:p>
            <a:pPr algn="l" indent="0" marL="0">
              <a:lnSpc>
                <a:spcPts val="1339"/>
              </a:lnSpc>
              <a:buNone/>
            </a:pPr>
            <a:r>
              <a:rPr lang="en-US" sz="1071" b="1" spc="-11" kern="0" dirty="0">
                <a:solidFill>
                  <a:srgbClr val="F4F6FA"/>
                </a:solidFill>
                <a:latin typeface="Arial" pitchFamily="34" charset="0"/>
                <a:ea typeface="Arial" pitchFamily="34" charset="-122"/>
                <a:cs typeface="Arial" pitchFamily="34" charset="-120"/>
              </a:rPr>
              <a:t>1-5</a:t>
            </a:r>
            <a:endParaRPr lang="en-US" sz="1071" dirty="0"/>
          </a:p>
        </p:txBody>
      </p:sp>
      <p:sp>
        <p:nvSpPr>
          <p:cNvPr id="22" name="Text 20"/>
          <p:cNvSpPr txBox="1"/>
          <p:nvPr/>
        </p:nvSpPr>
        <p:spPr>
          <a:xfrm>
            <a:off x="9586752" y="2988076"/>
            <a:ext cx="1763238" cy="176205"/>
          </a:xfrm>
          <a:prstGeom prst="rect">
            <a:avLst/>
          </a:prstGeom>
          <a:noFill/>
          <a:ln/>
        </p:spPr>
        <p:txBody>
          <a:bodyPr wrap="square" lIns="0" tIns="0" rIns="0" bIns="0" rtlCol="0" anchor="t"/>
          <a:lstStyle/>
          <a:p>
            <a:pPr algn="l" indent="0" marL="0">
              <a:lnSpc>
                <a:spcPts val="1224"/>
              </a:lnSpc>
              <a:buNone/>
            </a:pPr>
            <a:r>
              <a:rPr lang="en-US" sz="816" dirty="0">
                <a:solidFill>
                  <a:srgbClr val="7B8494"/>
                </a:solidFill>
                <a:latin typeface="Arial" pitchFamily="34" charset="0"/>
                <a:ea typeface="Arial" pitchFamily="34" charset="-122"/>
                <a:cs typeface="Arial" pitchFamily="34" charset="-120"/>
              </a:rPr>
              <a:t>Senin–Jumat (0 = Minggu)</a:t>
            </a:r>
            <a:endParaRPr lang="en-US" sz="816" dirty="0"/>
          </a:p>
        </p:txBody>
      </p:sp>
      <p:sp>
        <p:nvSpPr>
          <p:cNvPr id="23" name="Text 21"/>
          <p:cNvSpPr txBox="1"/>
          <p:nvPr/>
        </p:nvSpPr>
        <p:spPr>
          <a:xfrm>
            <a:off x="731520" y="3519160"/>
            <a:ext cx="5127224" cy="249357"/>
          </a:xfrm>
          <a:prstGeom prst="rect">
            <a:avLst/>
          </a:prstGeom>
          <a:noFill/>
          <a:ln/>
        </p:spPr>
        <p:txBody>
          <a:bodyPr wrap="square" lIns="0" tIns="0" rIns="0" bIns="0" rtlCol="0" anchor="t"/>
          <a:lstStyle/>
          <a:p>
            <a:pPr algn="l" indent="0" marL="0">
              <a:lnSpc>
                <a:spcPts val="1739"/>
              </a:lnSpc>
              <a:buNone/>
            </a:pPr>
            <a:r>
              <a:rPr lang="en-US" sz="1122" dirty="0">
                <a:solidFill>
                  <a:srgbClr val="7B8494"/>
                </a:solidFill>
                <a:latin typeface="Arial" pitchFamily="34" charset="0"/>
                <a:ea typeface="Arial" pitchFamily="34" charset="-122"/>
                <a:cs typeface="Arial" pitchFamily="34" charset="-120"/>
              </a:rPr>
              <a:t>0 8 * * 1-5 → jam 08.00, Senin–Jumat.</a:t>
            </a:r>
            <a:endParaRPr lang="en-US" sz="1122" dirty="0"/>
          </a:p>
        </p:txBody>
      </p:sp>
      <p:sp>
        <p:nvSpPr>
          <p:cNvPr id="24" name="Shape 22"/>
          <p:cNvSpPr/>
          <p:nvPr/>
        </p:nvSpPr>
        <p:spPr>
          <a:xfrm>
            <a:off x="4735860" y="3947282"/>
            <a:ext cx="2720340" cy="561533"/>
          </a:xfrm>
          <a:prstGeom prst="roundRect">
            <a:avLst>
              <a:gd name="adj" fmla="val 13841"/>
            </a:avLst>
          </a:prstGeom>
          <a:solidFill>
            <a:srgbClr val="2A201B"/>
          </a:solidFill>
          <a:ln w="7620">
            <a:solidFill>
              <a:srgbClr val="5B4333"/>
            </a:solidFill>
            <a:prstDash val="solid"/>
          </a:ln>
        </p:spPr>
      </p:sp>
      <p:sp>
        <p:nvSpPr>
          <p:cNvPr id="25" name="Text 23"/>
          <p:cNvSpPr txBox="1"/>
          <p:nvPr/>
        </p:nvSpPr>
        <p:spPr>
          <a:xfrm>
            <a:off x="4853544" y="4063868"/>
            <a:ext cx="2484882" cy="206654"/>
          </a:xfrm>
          <a:prstGeom prst="rect">
            <a:avLst/>
          </a:prstGeom>
          <a:noFill/>
          <a:ln/>
        </p:spPr>
        <p:txBody>
          <a:bodyPr wrap="square" lIns="0" tIns="0" rIns="0" bIns="0" rtlCol="0" anchor="t"/>
          <a:lstStyle/>
          <a:p>
            <a:pPr algn="ctr" indent="0" marL="0">
              <a:lnSpc>
                <a:spcPts val="1402"/>
              </a:lnSpc>
              <a:buNone/>
            </a:pPr>
            <a:r>
              <a:rPr lang="en-US" sz="1122" b="1" spc="22" kern="0" dirty="0">
                <a:solidFill>
                  <a:srgbClr val="FFB27A"/>
                </a:solidFill>
                <a:latin typeface="Arial" pitchFamily="34" charset="0"/>
                <a:ea typeface="Arial" pitchFamily="34" charset="-122"/>
                <a:cs typeface="Arial" pitchFamily="34" charset="-120"/>
              </a:rPr>
              <a:t>Prompt harus lengkap</a:t>
            </a:r>
            <a:endParaRPr lang="en-US" sz="1122" dirty="0"/>
          </a:p>
        </p:txBody>
      </p:sp>
      <p:sp>
        <p:nvSpPr>
          <p:cNvPr id="26" name="Text 24"/>
          <p:cNvSpPr txBox="1"/>
          <p:nvPr/>
        </p:nvSpPr>
        <p:spPr>
          <a:xfrm>
            <a:off x="4865614" y="4274454"/>
            <a:ext cx="2460833" cy="134691"/>
          </a:xfrm>
          <a:prstGeom prst="rect">
            <a:avLst/>
          </a:prstGeom>
          <a:noFill/>
          <a:ln/>
        </p:spPr>
        <p:txBody>
          <a:bodyPr wrap="square" lIns="0" tIns="0" rIns="0" bIns="0" rtlCol="0" anchor="t"/>
          <a:lstStyle/>
          <a:p>
            <a:pPr algn="ctr" indent="0" marL="0">
              <a:lnSpc>
                <a:spcPts val="928"/>
              </a:lnSpc>
              <a:buNone/>
            </a:pPr>
            <a:r>
              <a:rPr lang="en-US" sz="663" spc="93" kern="0" dirty="0">
                <a:solidFill>
                  <a:srgbClr val="4C5464"/>
                </a:solidFill>
                <a:latin typeface="Courier New" pitchFamily="34" charset="0"/>
                <a:ea typeface="Courier New" pitchFamily="34" charset="-122"/>
                <a:cs typeface="Courier New" pitchFamily="34" charset="-120"/>
              </a:rPr>
              <a:t>CRON MULAI DARI "KEPALA KOSONG"</a:t>
            </a:r>
            <a:endParaRPr lang="en-US" sz="663" dirty="0"/>
          </a:p>
        </p:txBody>
      </p:sp>
      <p:sp>
        <p:nvSpPr>
          <p:cNvPr id="27" name="Shape 25"/>
          <p:cNvSpPr/>
          <p:nvPr/>
        </p:nvSpPr>
        <p:spPr>
          <a:xfrm>
            <a:off x="6096030" y="4508906"/>
            <a:ext cx="0" cy="168432"/>
          </a:xfrm>
          <a:prstGeom prst="line">
            <a:avLst/>
          </a:prstGeom>
          <a:noFill/>
          <a:ln w="7620">
            <a:solidFill>
              <a:srgbClr val="2F3032"/>
            </a:solidFill>
            <a:prstDash val="solid"/>
            <a:tailEnd type="triangle"/>
          </a:ln>
        </p:spPr>
      </p:sp>
      <p:sp>
        <p:nvSpPr>
          <p:cNvPr id="28" name="Shape 26"/>
          <p:cNvSpPr/>
          <p:nvPr/>
        </p:nvSpPr>
        <p:spPr>
          <a:xfrm>
            <a:off x="4735860" y="4677247"/>
            <a:ext cx="2720340" cy="561533"/>
          </a:xfrm>
          <a:prstGeom prst="roundRect">
            <a:avLst>
              <a:gd name="adj" fmla="val 13841"/>
            </a:avLst>
          </a:prstGeom>
          <a:solidFill>
            <a:srgbClr val="181D2D"/>
          </a:solidFill>
          <a:ln w="7620">
            <a:solidFill>
              <a:srgbClr val="323C5E"/>
            </a:solidFill>
            <a:prstDash val="solid"/>
          </a:ln>
        </p:spPr>
      </p:sp>
      <p:sp>
        <p:nvSpPr>
          <p:cNvPr id="29" name="Text 27"/>
          <p:cNvSpPr txBox="1"/>
          <p:nvPr/>
        </p:nvSpPr>
        <p:spPr>
          <a:xfrm>
            <a:off x="4853544" y="4793833"/>
            <a:ext cx="2484882" cy="206654"/>
          </a:xfrm>
          <a:prstGeom prst="rect">
            <a:avLst/>
          </a:prstGeom>
          <a:noFill/>
          <a:ln/>
        </p:spPr>
        <p:txBody>
          <a:bodyPr wrap="square" lIns="0" tIns="0" rIns="0" bIns="0" rtlCol="0" anchor="t"/>
          <a:lstStyle/>
          <a:p>
            <a:pPr algn="ctr" indent="0" marL="0">
              <a:lnSpc>
                <a:spcPts val="1402"/>
              </a:lnSpc>
              <a:buNone/>
            </a:pPr>
            <a:r>
              <a:rPr lang="en-US" sz="1122" b="1" spc="22" kern="0" dirty="0">
                <a:solidFill>
                  <a:srgbClr val="7F9CFF"/>
                </a:solidFill>
                <a:latin typeface="Arial" pitchFamily="34" charset="0"/>
                <a:ea typeface="Arial" pitchFamily="34" charset="-122"/>
                <a:cs typeface="Arial" pitchFamily="34" charset="-120"/>
              </a:rPr>
              <a:t>Gateway harus menyala</a:t>
            </a:r>
            <a:endParaRPr lang="en-US" sz="1122" dirty="0"/>
          </a:p>
        </p:txBody>
      </p:sp>
      <p:sp>
        <p:nvSpPr>
          <p:cNvPr id="30" name="Text 28"/>
          <p:cNvSpPr txBox="1"/>
          <p:nvPr/>
        </p:nvSpPr>
        <p:spPr>
          <a:xfrm>
            <a:off x="4865614" y="5004328"/>
            <a:ext cx="2460833" cy="134691"/>
          </a:xfrm>
          <a:prstGeom prst="rect">
            <a:avLst/>
          </a:prstGeom>
          <a:noFill/>
          <a:ln/>
        </p:spPr>
        <p:txBody>
          <a:bodyPr wrap="square" lIns="0" tIns="0" rIns="0" bIns="0" rtlCol="0" anchor="t"/>
          <a:lstStyle/>
          <a:p>
            <a:pPr algn="ctr" indent="0" marL="0">
              <a:lnSpc>
                <a:spcPts val="928"/>
              </a:lnSpc>
              <a:buNone/>
            </a:pPr>
            <a:r>
              <a:rPr lang="en-US" sz="663" spc="93" kern="0" dirty="0">
                <a:solidFill>
                  <a:srgbClr val="4C5464"/>
                </a:solidFill>
                <a:latin typeface="Courier New" pitchFamily="34" charset="0"/>
                <a:ea typeface="Courier New" pitchFamily="34" charset="-122"/>
                <a:cs typeface="Courier New" pitchFamily="34" charset="-120"/>
              </a:rPr>
              <a:t>CEK STATUSNYA DI HALAMAN SYSTEM</a:t>
            </a:r>
            <a:endParaRPr lang="en-US" sz="663" dirty="0"/>
          </a:p>
        </p:txBody>
      </p:sp>
      <p:sp>
        <p:nvSpPr>
          <p:cNvPr id="31" name="Shape 29"/>
          <p:cNvSpPr/>
          <p:nvPr/>
        </p:nvSpPr>
        <p:spPr>
          <a:xfrm>
            <a:off x="6096030" y="5238872"/>
            <a:ext cx="0" cy="168432"/>
          </a:xfrm>
          <a:prstGeom prst="line">
            <a:avLst/>
          </a:prstGeom>
          <a:noFill/>
          <a:ln w="7620">
            <a:solidFill>
              <a:srgbClr val="2F3032"/>
            </a:solidFill>
            <a:prstDash val="solid"/>
            <a:tailEnd type="triangle"/>
          </a:ln>
        </p:spPr>
      </p:sp>
      <p:sp>
        <p:nvSpPr>
          <p:cNvPr id="32" name="Shape 30"/>
          <p:cNvSpPr/>
          <p:nvPr/>
        </p:nvSpPr>
        <p:spPr>
          <a:xfrm>
            <a:off x="4735860" y="5407213"/>
            <a:ext cx="2720340" cy="679399"/>
          </a:xfrm>
          <a:prstGeom prst="roundRect">
            <a:avLst>
              <a:gd name="adj" fmla="val 11440"/>
            </a:avLst>
          </a:prstGeom>
          <a:solidFill>
            <a:srgbClr val="132420"/>
          </a:solidFill>
          <a:ln w="7620">
            <a:solidFill>
              <a:srgbClr val="295244"/>
            </a:solidFill>
            <a:prstDash val="solid"/>
          </a:ln>
        </p:spPr>
      </p:sp>
      <p:sp>
        <p:nvSpPr>
          <p:cNvPr id="33" name="Text 31"/>
          <p:cNvSpPr txBox="1"/>
          <p:nvPr/>
        </p:nvSpPr>
        <p:spPr>
          <a:xfrm>
            <a:off x="4853544" y="5523799"/>
            <a:ext cx="2484882" cy="206654"/>
          </a:xfrm>
          <a:prstGeom prst="rect">
            <a:avLst/>
          </a:prstGeom>
          <a:noFill/>
          <a:ln/>
        </p:spPr>
        <p:txBody>
          <a:bodyPr wrap="square" lIns="0" tIns="0" rIns="0" bIns="0" rtlCol="0" anchor="t"/>
          <a:lstStyle/>
          <a:p>
            <a:pPr algn="ctr" indent="0" marL="0">
              <a:lnSpc>
                <a:spcPts val="1402"/>
              </a:lnSpc>
              <a:buNone/>
            </a:pPr>
            <a:r>
              <a:rPr lang="en-US" sz="1122" b="1" spc="22" kern="0" dirty="0">
                <a:solidFill>
                  <a:srgbClr val="62DFB0"/>
                </a:solidFill>
                <a:latin typeface="Arial" pitchFamily="34" charset="0"/>
                <a:ea typeface="Arial" pitchFamily="34" charset="-122"/>
                <a:cs typeface="Arial" pitchFamily="34" charset="-120"/>
              </a:rPr>
              <a:t>Pilih delivery target</a:t>
            </a:r>
            <a:endParaRPr lang="en-US" sz="1122" dirty="0"/>
          </a:p>
        </p:txBody>
      </p:sp>
      <p:sp>
        <p:nvSpPr>
          <p:cNvPr id="34" name="Text 32"/>
          <p:cNvSpPr txBox="1"/>
          <p:nvPr/>
        </p:nvSpPr>
        <p:spPr>
          <a:xfrm>
            <a:off x="4865614" y="5734294"/>
            <a:ext cx="2460833" cy="252557"/>
          </a:xfrm>
          <a:prstGeom prst="rect">
            <a:avLst/>
          </a:prstGeom>
          <a:noFill/>
          <a:ln/>
        </p:spPr>
        <p:txBody>
          <a:bodyPr wrap="square" lIns="0" tIns="0" rIns="0" bIns="0" rtlCol="0" anchor="t"/>
          <a:lstStyle/>
          <a:p>
            <a:pPr algn="ctr" indent="0" marL="0">
              <a:lnSpc>
                <a:spcPts val="928"/>
              </a:lnSpc>
              <a:buNone/>
            </a:pPr>
            <a:r>
              <a:rPr lang="en-US" sz="663" spc="93" kern="0" dirty="0">
                <a:solidFill>
                  <a:srgbClr val="4C5464"/>
                </a:solidFill>
                <a:latin typeface="Courier New" pitchFamily="34" charset="0"/>
                <a:ea typeface="Courier New" pitchFamily="34" charset="-122"/>
                <a:cs typeface="Courier New" pitchFamily="34" charset="-120"/>
              </a:rPr>
              <a:t>LOCAL, TELEGRAM, DISCORD, SLACK, ATAU</a:t>
            </a:r>
            <a:br/>
            <a:r>
              <a:rPr lang="en-US" sz="663" spc="93" kern="0" dirty="0">
                <a:solidFill>
                  <a:srgbClr val="4C5464"/>
                </a:solidFill>
                <a:latin typeface="Courier New" pitchFamily="34" charset="0"/>
                <a:ea typeface="Courier New" pitchFamily="34" charset="-122"/>
                <a:cs typeface="Courier New" pitchFamily="34" charset="-120"/>
              </a:rPr>
              <a:t>EMAIL</a:t>
            </a:r>
            <a:endParaRPr lang="en-US" sz="663" dirty="0"/>
          </a:p>
        </p:txBody>
      </p:sp>
      <p:sp>
        <p:nvSpPr>
          <p:cNvPr id="35" name="Text 33"/>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18 / 21</a:t>
            </a:r>
            <a:endParaRPr lang="en-US" sz="78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18</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Format cron</a:t>
            </a:r>
            <a:endParaRPr lang="en-US" sz="2592" dirty="0"/>
          </a:p>
        </p:txBody>
      </p:sp>
      <p:sp>
        <p:nvSpPr>
          <p:cNvPr id="5" name="Shape 3"/>
          <p:cNvSpPr/>
          <p:nvPr/>
        </p:nvSpPr>
        <p:spPr>
          <a:xfrm>
            <a:off x="731520" y="1577614"/>
            <a:ext cx="10728930" cy="672084"/>
          </a:xfrm>
          <a:prstGeom prst="roundRect">
            <a:avLst>
              <a:gd name="adj" fmla="val 13605"/>
            </a:avLst>
          </a:prstGeom>
          <a:solidFill>
            <a:srgbClr val="06070A"/>
          </a:solidFill>
          <a:ln w="7620">
            <a:solidFill>
              <a:srgbClr val="1D1E21"/>
            </a:solidFill>
            <a:prstDash val="solid"/>
          </a:ln>
        </p:spPr>
      </p:sp>
      <p:sp>
        <p:nvSpPr>
          <p:cNvPr id="6" name="Shape 4"/>
          <p:cNvSpPr/>
          <p:nvPr/>
        </p:nvSpPr>
        <p:spPr>
          <a:xfrm>
            <a:off x="739110" y="1585204"/>
            <a:ext cx="10713750" cy="268194"/>
          </a:xfrm>
          <a:prstGeom prst="roundRect">
            <a:avLst>
              <a:gd name="adj" fmla="val 31265"/>
            </a:avLst>
          </a:prstGeom>
          <a:solidFill>
            <a:srgbClr val="0E0F12"/>
          </a:solidFill>
          <a:ln/>
        </p:spPr>
      </p:sp>
      <p:sp>
        <p:nvSpPr>
          <p:cNvPr id="7" name="Shape 5"/>
          <p:cNvSpPr/>
          <p:nvPr/>
        </p:nvSpPr>
        <p:spPr>
          <a:xfrm>
            <a:off x="739110" y="1715506"/>
            <a:ext cx="10713750" cy="137892"/>
          </a:xfrm>
          <a:prstGeom prst="rect">
            <a:avLst/>
          </a:prstGeom>
          <a:solidFill>
            <a:srgbClr val="0E0F12"/>
          </a:solidFill>
          <a:ln/>
        </p:spPr>
      </p:sp>
      <p:sp>
        <p:nvSpPr>
          <p:cNvPr id="8" name="Shape 6"/>
          <p:cNvSpPr/>
          <p:nvPr/>
        </p:nvSpPr>
        <p:spPr>
          <a:xfrm>
            <a:off x="731520" y="1853397"/>
            <a:ext cx="10728930" cy="0"/>
          </a:xfrm>
          <a:prstGeom prst="line">
            <a:avLst/>
          </a:prstGeom>
          <a:noFill/>
          <a:ln w="7620">
            <a:solidFill>
              <a:srgbClr val="1D1E21"/>
            </a:solidFill>
            <a:prstDash val="solid"/>
          </a:ln>
        </p:spPr>
      </p:sp>
      <p:sp>
        <p:nvSpPr>
          <p:cNvPr id="9" name="Text 7"/>
          <p:cNvSpPr txBox="1"/>
          <p:nvPr/>
        </p:nvSpPr>
        <p:spPr>
          <a:xfrm>
            <a:off x="838230" y="1646194"/>
            <a:ext cx="342534"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cron</a:t>
            </a:r>
            <a:endParaRPr lang="en-US" sz="780" dirty="0"/>
          </a:p>
        </p:txBody>
      </p:sp>
      <p:sp>
        <p:nvSpPr>
          <p:cNvPr id="10" name="Text 8"/>
          <p:cNvSpPr txBox="1"/>
          <p:nvPr/>
        </p:nvSpPr>
        <p:spPr>
          <a:xfrm>
            <a:off x="853410" y="1960108"/>
            <a:ext cx="10485150" cy="20574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0 8 * * 1-5   →  jam 08.00, Senin–Jumat</a:t>
            </a:r>
            <a:endParaRPr lang="en-US" sz="900" dirty="0"/>
          </a:p>
        </p:txBody>
      </p:sp>
      <p:graphicFrame>
        <p:nvGraphicFramePr>
          <p:cNvPr id="32" name="Table 0"/>
          <p:cNvGraphicFramePr>
            <a:graphicFrameLocks noGrp="1"/>
          </p:cNvGraphicFramePr>
          <p:nvPr>
            <p:extLst>
              <p:ext uri="{D42A27DB-BD31-4B8C-83A1-F6EECF244321}">
                <p14:modId xmlns:p14="http://schemas.microsoft.com/office/powerpoint/2010/main" val="1579011935"/>
              </p:ext>
            </p:extLst>
          </p:nvPr>
        </p:nvGraphicFramePr>
        <p:xfrm>
          <a:off x="731520" y="2493477"/>
          <a:ext cx="10728930" cy="914400"/>
        </p:xfrm>
        <a:graphic>
          <a:graphicData uri="http://schemas.openxmlformats.org/drawingml/2006/table">
            <a:tbl>
              <a:tblPr/>
              <a:tblGrid>
                <a:gridCol w="3647816"/>
                <a:gridCol w="3540557"/>
                <a:gridCol w="3540557"/>
              </a:tblGrid>
              <a:tr h="245334">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POSISI</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ARTI</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CONTOH</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1</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menit</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0</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2</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jam</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8</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3</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tanggal</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 (setiap)</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4</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bulan</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 (setiap)</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5</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hari (0 = Minggu)</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1-5 (Senin–Jumat)</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bl>
          </a:graphicData>
        </a:graphic>
      </p:graphicFrame>
      <p:sp>
        <p:nvSpPr>
          <p:cNvPr id="12" name="Text 9"/>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18 / 21 · DETAIL</a:t>
            </a:r>
            <a:endParaRPr lang="en-US" sz="78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Shape 0"/>
          <p:cNvSpPr/>
          <p:nvPr/>
        </p:nvSpPr>
        <p:spPr>
          <a:xfrm>
            <a:off x="731520" y="1631472"/>
            <a:ext cx="198150" cy="0"/>
          </a:xfrm>
          <a:prstGeom prst="line">
            <a:avLst/>
          </a:prstGeom>
          <a:noFill/>
          <a:ln w="7620">
            <a:solidFill>
              <a:srgbClr val="323C5E"/>
            </a:solidFill>
            <a:prstDash val="solid"/>
          </a:ln>
        </p:spPr>
      </p:sp>
      <p:sp>
        <p:nvSpPr>
          <p:cNvPr id="3" name="Text 1"/>
          <p:cNvSpPr txBox="1"/>
          <p:nvPr/>
        </p:nvSpPr>
        <p:spPr>
          <a:xfrm>
            <a:off x="1021110" y="1560606"/>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SESI 7 · PRAKTIK</a:t>
            </a:r>
            <a:endParaRPr lang="en-US" sz="900" dirty="0"/>
          </a:p>
        </p:txBody>
      </p:sp>
      <p:sp>
        <p:nvSpPr>
          <p:cNvPr id="4" name="Text 2"/>
          <p:cNvSpPr txBox="1"/>
          <p:nvPr/>
        </p:nvSpPr>
        <p:spPr>
          <a:xfrm>
            <a:off x="731520" y="1952976"/>
            <a:ext cx="7763256" cy="1414302"/>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Uji tiap 2 menit, lalu </a:t>
            </a:r>
            <a:br/>
            <a:r>
              <a:rPr lang="en-US" sz="4800" b="1" spc="-96" kern="0" dirty="0">
                <a:solidFill>
                  <a:srgbClr val="F4F6FA"/>
                </a:solidFill>
                <a:latin typeface="Arial" pitchFamily="34" charset="0"/>
                <a:ea typeface="Arial" pitchFamily="34" charset="-122"/>
                <a:cs typeface="Arial" pitchFamily="34" charset="-120"/>
              </a:rPr>
              <a:t>jadwalkan sungguhan.</a:t>
            </a:r>
            <a:endParaRPr lang="en-US" sz="4800" dirty="0"/>
          </a:p>
        </p:txBody>
      </p:sp>
      <p:sp>
        <p:nvSpPr>
          <p:cNvPr id="5" name="Text 3"/>
          <p:cNvSpPr txBox="1"/>
          <p:nvPr/>
        </p:nvSpPr>
        <p:spPr>
          <a:xfrm>
            <a:off x="731520" y="3489168"/>
            <a:ext cx="5146975" cy="165324"/>
          </a:xfrm>
          <a:prstGeom prst="rect">
            <a:avLst/>
          </a:prstGeom>
          <a:noFill/>
          <a:ln/>
        </p:spPr>
        <p:txBody>
          <a:bodyPr wrap="square" lIns="0" tIns="0" rIns="0" bIns="0" rtlCol="0" anchor="t"/>
          <a:lstStyle/>
          <a:p>
            <a:pPr algn="l" indent="0" marL="0">
              <a:lnSpc>
                <a:spcPts val="1134"/>
              </a:lnSpc>
              <a:buNone/>
            </a:pPr>
            <a:r>
              <a:rPr lang="en-US" sz="840" spc="168" kern="0" dirty="0">
                <a:solidFill>
                  <a:srgbClr val="7F9CFF"/>
                </a:solidFill>
                <a:latin typeface="Courier New" pitchFamily="34" charset="0"/>
                <a:ea typeface="Courier New" pitchFamily="34" charset="-122"/>
                <a:cs typeface="Courier New" pitchFamily="34" charset="-120"/>
              </a:rPr>
              <a:t>UJI CEPAT</a:t>
            </a:r>
            <a:endParaRPr lang="en-US" sz="840" dirty="0"/>
          </a:p>
        </p:txBody>
      </p:sp>
      <p:sp>
        <p:nvSpPr>
          <p:cNvPr id="6" name="Shape 4"/>
          <p:cNvSpPr/>
          <p:nvPr/>
        </p:nvSpPr>
        <p:spPr>
          <a:xfrm>
            <a:off x="731520" y="3870838"/>
            <a:ext cx="38130" cy="38130"/>
          </a:xfrm>
          <a:prstGeom prst="ellipse">
            <a:avLst/>
          </a:prstGeom>
          <a:solidFill>
            <a:srgbClr val="2F3032"/>
          </a:solidFill>
          <a:ln/>
        </p:spPr>
      </p:sp>
      <p:sp>
        <p:nvSpPr>
          <p:cNvPr id="7" name="Text 5"/>
          <p:cNvSpPr txBox="1"/>
          <p:nvPr/>
        </p:nvSpPr>
        <p:spPr>
          <a:xfrm>
            <a:off x="861090" y="3785616"/>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Nama: Uji laporan pagi</a:t>
            </a:r>
            <a:endParaRPr lang="en-US" sz="1140" dirty="0"/>
          </a:p>
        </p:txBody>
      </p:sp>
      <p:sp>
        <p:nvSpPr>
          <p:cNvPr id="8" name="Shape 6"/>
          <p:cNvSpPr/>
          <p:nvPr/>
        </p:nvSpPr>
        <p:spPr>
          <a:xfrm>
            <a:off x="731520" y="4164909"/>
            <a:ext cx="38130" cy="38130"/>
          </a:xfrm>
          <a:prstGeom prst="ellipse">
            <a:avLst/>
          </a:prstGeom>
          <a:solidFill>
            <a:srgbClr val="2F3032"/>
          </a:solidFill>
          <a:ln/>
        </p:spPr>
      </p:sp>
      <p:sp>
        <p:nvSpPr>
          <p:cNvPr id="9" name="Text 7"/>
          <p:cNvSpPr txBox="1"/>
          <p:nvPr/>
        </p:nvSpPr>
        <p:spPr>
          <a:xfrm>
            <a:off x="861090" y="4079778"/>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Jadwal: */2 * * * * (every 2 minutes)</a:t>
            </a:r>
            <a:endParaRPr lang="en-US" sz="1140" dirty="0"/>
          </a:p>
        </p:txBody>
      </p:sp>
      <p:sp>
        <p:nvSpPr>
          <p:cNvPr id="10" name="Shape 8"/>
          <p:cNvSpPr/>
          <p:nvPr/>
        </p:nvSpPr>
        <p:spPr>
          <a:xfrm>
            <a:off x="731520" y="4459072"/>
            <a:ext cx="38130" cy="38130"/>
          </a:xfrm>
          <a:prstGeom prst="ellipse">
            <a:avLst/>
          </a:prstGeom>
          <a:solidFill>
            <a:srgbClr val="2F3032"/>
          </a:solidFill>
          <a:ln/>
        </p:spPr>
      </p:sp>
      <p:sp>
        <p:nvSpPr>
          <p:cNvPr id="11" name="Text 9"/>
          <p:cNvSpPr txBox="1"/>
          <p:nvPr/>
        </p:nvSpPr>
        <p:spPr>
          <a:xfrm>
            <a:off x="861090" y="4373850"/>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Delivery: Telegram</a:t>
            </a:r>
            <a:endParaRPr lang="en-US" sz="1140" dirty="0"/>
          </a:p>
        </p:txBody>
      </p:sp>
      <p:sp>
        <p:nvSpPr>
          <p:cNvPr id="12" name="Shape 10"/>
          <p:cNvSpPr/>
          <p:nvPr/>
        </p:nvSpPr>
        <p:spPr>
          <a:xfrm>
            <a:off x="731520" y="4753234"/>
            <a:ext cx="38130" cy="38130"/>
          </a:xfrm>
          <a:prstGeom prst="ellipse">
            <a:avLst/>
          </a:prstGeom>
          <a:solidFill>
            <a:srgbClr val="2F3032"/>
          </a:solidFill>
          <a:ln/>
        </p:spPr>
      </p:sp>
      <p:sp>
        <p:nvSpPr>
          <p:cNvPr id="13" name="Text 11"/>
          <p:cNvSpPr txBox="1"/>
          <p:nvPr/>
        </p:nvSpPr>
        <p:spPr>
          <a:xfrm>
            <a:off x="861090" y="4668012"/>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Pesan masuk → Delete job-nya</a:t>
            </a:r>
            <a:endParaRPr lang="en-US" sz="1140" dirty="0"/>
          </a:p>
        </p:txBody>
      </p:sp>
      <p:sp>
        <p:nvSpPr>
          <p:cNvPr id="14" name="Shape 12"/>
          <p:cNvSpPr/>
          <p:nvPr/>
        </p:nvSpPr>
        <p:spPr>
          <a:xfrm>
            <a:off x="6092190" y="3489168"/>
            <a:ext cx="0" cy="1381476"/>
          </a:xfrm>
          <a:prstGeom prst="line">
            <a:avLst/>
          </a:prstGeom>
          <a:noFill/>
          <a:ln w="7620">
            <a:solidFill>
              <a:srgbClr val="2F3032"/>
            </a:solidFill>
            <a:prstDash val="solid"/>
          </a:ln>
        </p:spPr>
      </p:sp>
      <p:sp>
        <p:nvSpPr>
          <p:cNvPr id="15" name="Text 13"/>
          <p:cNvSpPr txBox="1"/>
          <p:nvPr/>
        </p:nvSpPr>
        <p:spPr>
          <a:xfrm>
            <a:off x="6404640" y="3489168"/>
            <a:ext cx="5146975" cy="165324"/>
          </a:xfrm>
          <a:prstGeom prst="rect">
            <a:avLst/>
          </a:prstGeom>
          <a:noFill/>
          <a:ln/>
        </p:spPr>
        <p:txBody>
          <a:bodyPr wrap="square" lIns="0" tIns="0" rIns="0" bIns="0" rtlCol="0" anchor="t"/>
          <a:lstStyle/>
          <a:p>
            <a:pPr algn="l" indent="0" marL="0">
              <a:lnSpc>
                <a:spcPts val="1134"/>
              </a:lnSpc>
              <a:buNone/>
            </a:pPr>
            <a:r>
              <a:rPr lang="en-US" sz="840" spc="168" kern="0" dirty="0">
                <a:solidFill>
                  <a:srgbClr val="62DFB0"/>
                </a:solidFill>
                <a:latin typeface="Courier New" pitchFamily="34" charset="0"/>
                <a:ea typeface="Courier New" pitchFamily="34" charset="-122"/>
                <a:cs typeface="Courier New" pitchFamily="34" charset="-120"/>
              </a:rPr>
              <a:t>VERSI ASLI</a:t>
            </a:r>
            <a:endParaRPr lang="en-US" sz="840" dirty="0"/>
          </a:p>
        </p:txBody>
      </p:sp>
      <p:sp>
        <p:nvSpPr>
          <p:cNvPr id="16" name="Shape 14"/>
          <p:cNvSpPr/>
          <p:nvPr/>
        </p:nvSpPr>
        <p:spPr>
          <a:xfrm>
            <a:off x="6404640" y="3870838"/>
            <a:ext cx="38130" cy="38130"/>
          </a:xfrm>
          <a:prstGeom prst="ellipse">
            <a:avLst/>
          </a:prstGeom>
          <a:solidFill>
            <a:srgbClr val="2F3032"/>
          </a:solidFill>
          <a:ln/>
        </p:spPr>
      </p:sp>
      <p:sp>
        <p:nvSpPr>
          <p:cNvPr id="17" name="Text 15"/>
          <p:cNvSpPr txBox="1"/>
          <p:nvPr/>
        </p:nvSpPr>
        <p:spPr>
          <a:xfrm>
            <a:off x="6534120" y="3785616"/>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Nama: Laporan pagi</a:t>
            </a:r>
            <a:endParaRPr lang="en-US" sz="1140" dirty="0"/>
          </a:p>
        </p:txBody>
      </p:sp>
      <p:sp>
        <p:nvSpPr>
          <p:cNvPr id="18" name="Shape 16"/>
          <p:cNvSpPr/>
          <p:nvPr/>
        </p:nvSpPr>
        <p:spPr>
          <a:xfrm>
            <a:off x="6404640" y="4164909"/>
            <a:ext cx="38130" cy="38130"/>
          </a:xfrm>
          <a:prstGeom prst="ellipse">
            <a:avLst/>
          </a:prstGeom>
          <a:solidFill>
            <a:srgbClr val="2F3032"/>
          </a:solidFill>
          <a:ln/>
        </p:spPr>
      </p:sp>
      <p:sp>
        <p:nvSpPr>
          <p:cNvPr id="19" name="Text 17"/>
          <p:cNvSpPr txBox="1"/>
          <p:nvPr/>
        </p:nvSpPr>
        <p:spPr>
          <a:xfrm>
            <a:off x="6534120" y="4079778"/>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Jadwal: 0 8 * * 1-5</a:t>
            </a:r>
            <a:endParaRPr lang="en-US" sz="1140" dirty="0"/>
          </a:p>
        </p:txBody>
      </p:sp>
      <p:sp>
        <p:nvSpPr>
          <p:cNvPr id="20" name="Shape 18"/>
          <p:cNvSpPr/>
          <p:nvPr/>
        </p:nvSpPr>
        <p:spPr>
          <a:xfrm>
            <a:off x="6404640" y="4459072"/>
            <a:ext cx="38130" cy="38130"/>
          </a:xfrm>
          <a:prstGeom prst="ellipse">
            <a:avLst/>
          </a:prstGeom>
          <a:solidFill>
            <a:srgbClr val="2F3032"/>
          </a:solidFill>
          <a:ln/>
        </p:spPr>
      </p:sp>
      <p:sp>
        <p:nvSpPr>
          <p:cNvPr id="21" name="Text 19"/>
          <p:cNvSpPr txBox="1"/>
          <p:nvPr/>
        </p:nvSpPr>
        <p:spPr>
          <a:xfrm>
            <a:off x="6534120" y="4373850"/>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Kurs USD, EUR, SGD + cuaca Surabaya</a:t>
            </a:r>
            <a:endParaRPr lang="en-US" sz="1140" dirty="0"/>
          </a:p>
        </p:txBody>
      </p:sp>
      <p:sp>
        <p:nvSpPr>
          <p:cNvPr id="22" name="Shape 20"/>
          <p:cNvSpPr/>
          <p:nvPr/>
        </p:nvSpPr>
        <p:spPr>
          <a:xfrm>
            <a:off x="6404640" y="4753234"/>
            <a:ext cx="38130" cy="38130"/>
          </a:xfrm>
          <a:prstGeom prst="ellipse">
            <a:avLst/>
          </a:prstGeom>
          <a:solidFill>
            <a:srgbClr val="2F3032"/>
          </a:solidFill>
          <a:ln/>
        </p:spPr>
      </p:sp>
      <p:sp>
        <p:nvSpPr>
          <p:cNvPr id="23" name="Text 21"/>
          <p:cNvSpPr txBox="1"/>
          <p:nvPr/>
        </p:nvSpPr>
        <p:spPr>
          <a:xfrm>
            <a:off x="6534120" y="4668012"/>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Satu kalimat penyemangat</a:t>
            </a:r>
            <a:endParaRPr lang="en-US" sz="1140" dirty="0"/>
          </a:p>
        </p:txBody>
      </p:sp>
      <p:sp>
        <p:nvSpPr>
          <p:cNvPr id="24" name="Text 22"/>
          <p:cNvSpPr txBox="1"/>
          <p:nvPr/>
        </p:nvSpPr>
        <p:spPr>
          <a:xfrm>
            <a:off x="731520" y="5114514"/>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 Trigger now di daftar job — uji tanpa menunggu jadwal.</a:t>
            </a:r>
            <a:endParaRPr lang="en-US" sz="960" dirty="0"/>
          </a:p>
        </p:txBody>
      </p:sp>
      <p:sp>
        <p:nvSpPr>
          <p:cNvPr id="25" name="Text 23"/>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19 / 21</a:t>
            </a:r>
            <a:endParaRPr lang="en-US" sz="78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19 · 1/2</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Cron → Create</a:t>
            </a:r>
            <a:endParaRPr lang="en-US" sz="2592" dirty="0"/>
          </a:p>
        </p:txBody>
      </p:sp>
      <p:sp>
        <p:nvSpPr>
          <p:cNvPr id="5" name="Text 3"/>
          <p:cNvSpPr txBox="1"/>
          <p:nvPr/>
        </p:nvSpPr>
        <p:spPr>
          <a:xfrm>
            <a:off x="731520" y="1577614"/>
            <a:ext cx="6029279" cy="293340"/>
          </a:xfrm>
          <a:prstGeom prst="rect">
            <a:avLst/>
          </a:prstGeom>
          <a:noFill/>
          <a:ln/>
        </p:spPr>
        <p:txBody>
          <a:bodyPr wrap="square" lIns="0" tIns="0" rIns="0" bIns="0" rtlCol="0" anchor="t"/>
          <a:lstStyle/>
          <a:p>
            <a:pPr algn="l" indent="0" marL="0">
              <a:lnSpc>
                <a:spcPts val="2046"/>
              </a:lnSpc>
              <a:buNone/>
            </a:pPr>
            <a:r>
              <a:rPr lang="en-US" sz="1320" dirty="0">
                <a:solidFill>
                  <a:srgbClr val="7B8494"/>
                </a:solidFill>
                <a:latin typeface="Arial" pitchFamily="34" charset="0"/>
                <a:ea typeface="Arial" pitchFamily="34" charset="-122"/>
                <a:cs typeface="Arial" pitchFamily="34" charset="-120"/>
              </a:rPr>
              <a:t>Di halaman Cron → klik Create.</a:t>
            </a:r>
            <a:endParaRPr lang="en-US" sz="1320" dirty="0"/>
          </a:p>
        </p:txBody>
      </p:sp>
      <p:graphicFrame>
        <p:nvGraphicFramePr>
          <p:cNvPr id="34" name="Table 0"/>
          <p:cNvGraphicFramePr>
            <a:graphicFrameLocks noGrp="1"/>
          </p:cNvGraphicFramePr>
          <p:nvPr>
            <p:extLst>
              <p:ext uri="{D42A27DB-BD31-4B8C-83A1-F6EECF244321}">
                <p14:modId xmlns:p14="http://schemas.microsoft.com/office/powerpoint/2010/main" val="1579011935"/>
              </p:ext>
            </p:extLst>
          </p:nvPr>
        </p:nvGraphicFramePr>
        <p:xfrm>
          <a:off x="731520" y="2081266"/>
          <a:ext cx="10728930" cy="914400"/>
        </p:xfrm>
        <a:graphic>
          <a:graphicData uri="http://schemas.openxmlformats.org/drawingml/2006/table">
            <a:tbl>
              <a:tblPr/>
              <a:tblGrid>
                <a:gridCol w="3647816"/>
                <a:gridCol w="7081114"/>
              </a:tblGrid>
              <a:tr h="245334">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FIELD</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UJI CEPAT</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Nama</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Uji laporan pagi</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Jadwal</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preset "every 2 minutes" atau */2 * * * *</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Delivery</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Telegram (chat Anda)</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bl>
          </a:graphicData>
        </a:graphic>
      </p:graphicFrame>
      <p:sp>
        <p:nvSpPr>
          <p:cNvPr id="7" name="Shape 4"/>
          <p:cNvSpPr/>
          <p:nvPr/>
        </p:nvSpPr>
        <p:spPr>
          <a:xfrm>
            <a:off x="731520" y="3864346"/>
            <a:ext cx="10728930" cy="672084"/>
          </a:xfrm>
          <a:prstGeom prst="roundRect">
            <a:avLst>
              <a:gd name="adj" fmla="val 13605"/>
            </a:avLst>
          </a:prstGeom>
          <a:solidFill>
            <a:srgbClr val="06070A"/>
          </a:solidFill>
          <a:ln w="7620">
            <a:solidFill>
              <a:srgbClr val="1D1E21"/>
            </a:solidFill>
            <a:prstDash val="solid"/>
          </a:ln>
        </p:spPr>
      </p:sp>
      <p:sp>
        <p:nvSpPr>
          <p:cNvPr id="8" name="Shape 5"/>
          <p:cNvSpPr/>
          <p:nvPr/>
        </p:nvSpPr>
        <p:spPr>
          <a:xfrm>
            <a:off x="739110" y="3871935"/>
            <a:ext cx="10713750" cy="268194"/>
          </a:xfrm>
          <a:prstGeom prst="roundRect">
            <a:avLst>
              <a:gd name="adj" fmla="val 31265"/>
            </a:avLst>
          </a:prstGeom>
          <a:solidFill>
            <a:srgbClr val="0E0F12"/>
          </a:solidFill>
          <a:ln/>
        </p:spPr>
      </p:sp>
      <p:sp>
        <p:nvSpPr>
          <p:cNvPr id="9" name="Shape 6"/>
          <p:cNvSpPr/>
          <p:nvPr/>
        </p:nvSpPr>
        <p:spPr>
          <a:xfrm>
            <a:off x="739110" y="4002237"/>
            <a:ext cx="10713750" cy="137892"/>
          </a:xfrm>
          <a:prstGeom prst="rect">
            <a:avLst/>
          </a:prstGeom>
          <a:solidFill>
            <a:srgbClr val="0E0F12"/>
          </a:solidFill>
          <a:ln/>
        </p:spPr>
      </p:sp>
      <p:sp>
        <p:nvSpPr>
          <p:cNvPr id="10" name="Shape 7"/>
          <p:cNvSpPr/>
          <p:nvPr/>
        </p:nvSpPr>
        <p:spPr>
          <a:xfrm>
            <a:off x="731520" y="4140220"/>
            <a:ext cx="10728930" cy="0"/>
          </a:xfrm>
          <a:prstGeom prst="line">
            <a:avLst/>
          </a:prstGeom>
          <a:noFill/>
          <a:ln w="7620">
            <a:solidFill>
              <a:srgbClr val="1D1E21"/>
            </a:solidFill>
            <a:prstDash val="solid"/>
          </a:ln>
        </p:spPr>
      </p:sp>
      <p:sp>
        <p:nvSpPr>
          <p:cNvPr id="11" name="Text 8"/>
          <p:cNvSpPr txBox="1"/>
          <p:nvPr/>
        </p:nvSpPr>
        <p:spPr>
          <a:xfrm>
            <a:off x="838230" y="3932926"/>
            <a:ext cx="740755"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prompt uji</a:t>
            </a:r>
            <a:endParaRPr lang="en-US" sz="780" dirty="0"/>
          </a:p>
        </p:txBody>
      </p:sp>
      <p:sp>
        <p:nvSpPr>
          <p:cNvPr id="12" name="Text 9"/>
          <p:cNvSpPr txBox="1"/>
          <p:nvPr/>
        </p:nvSpPr>
        <p:spPr>
          <a:xfrm>
            <a:off x="853410" y="4246839"/>
            <a:ext cx="10485150" cy="20574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Ambil kurs USD ke IDR dari API Frankfurter dan cuaca Surabaya dari Open-Meteo. Ringkas maksimal 4 baris.</a:t>
            </a:r>
            <a:endParaRPr lang="en-US" sz="900" dirty="0"/>
          </a:p>
        </p:txBody>
      </p:sp>
      <p:sp>
        <p:nvSpPr>
          <p:cNvPr id="13" name="Shape 10"/>
          <p:cNvSpPr/>
          <p:nvPr/>
        </p:nvSpPr>
        <p:spPr>
          <a:xfrm>
            <a:off x="731520" y="4780300"/>
            <a:ext cx="10728930" cy="754380"/>
          </a:xfrm>
          <a:prstGeom prst="roundRect">
            <a:avLst>
              <a:gd name="adj" fmla="val 12121"/>
            </a:avLst>
          </a:prstGeom>
          <a:solidFill>
            <a:srgbClr val="0E0F12"/>
          </a:solidFill>
          <a:ln w="7620">
            <a:solidFill>
              <a:srgbClr val="1D1E21"/>
            </a:solidFill>
            <a:prstDash val="solid"/>
          </a:ln>
        </p:spPr>
      </p:sp>
      <p:sp>
        <p:nvSpPr>
          <p:cNvPr id="14" name="Shape 11"/>
          <p:cNvSpPr/>
          <p:nvPr/>
        </p:nvSpPr>
        <p:spPr>
          <a:xfrm>
            <a:off x="731520" y="4821448"/>
            <a:ext cx="15270" cy="672084"/>
          </a:xfrm>
          <a:prstGeom prst="rect">
            <a:avLst/>
          </a:prstGeom>
          <a:solidFill>
            <a:srgbClr val="2F3032"/>
          </a:solidFill>
          <a:ln/>
        </p:spPr>
      </p:sp>
      <p:sp>
        <p:nvSpPr>
          <p:cNvPr id="15" name="Text 12"/>
          <p:cNvSpPr txBox="1"/>
          <p:nvPr/>
        </p:nvSpPr>
        <p:spPr>
          <a:xfrm>
            <a:off x="914400" y="4932639"/>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7B8494"/>
                </a:solidFill>
                <a:latin typeface="Arial" pitchFamily="34" charset="0"/>
                <a:ea typeface="Arial" pitchFamily="34" charset="-122"/>
                <a:cs typeface="Arial" pitchFamily="34" charset="-120"/>
              </a:rPr>
              <a:t>SETELAH PESAN MASUK SENDIRI</a:t>
            </a:r>
            <a:endParaRPr lang="en-US" sz="840" dirty="0"/>
          </a:p>
        </p:txBody>
      </p:sp>
      <p:sp>
        <p:nvSpPr>
          <p:cNvPr id="16" name="Shape 13"/>
          <p:cNvSpPr/>
          <p:nvPr/>
        </p:nvSpPr>
        <p:spPr>
          <a:xfrm>
            <a:off x="914400" y="5243170"/>
            <a:ext cx="106710" cy="106710"/>
          </a:xfrm>
          <a:prstGeom prst="roundRect">
            <a:avLst>
              <a:gd name="adj" fmla="val 21423"/>
            </a:avLst>
          </a:prstGeom>
          <a:ln w="11430">
            <a:solidFill>
              <a:srgbClr val="4C5464"/>
            </a:solidFill>
            <a:prstDash val="solid"/>
          </a:ln>
        </p:spPr>
      </p:sp>
      <p:sp>
        <p:nvSpPr>
          <p:cNvPr id="17" name="Text 14"/>
          <p:cNvSpPr txBox="1"/>
          <p:nvPr/>
        </p:nvSpPr>
        <p:spPr>
          <a:xfrm>
            <a:off x="1112550" y="5183368"/>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Klik Delete pada job Uji laporan pagi di daftar job</a:t>
            </a:r>
            <a:endParaRPr lang="en-US" sz="1080" dirty="0"/>
          </a:p>
        </p:txBody>
      </p:sp>
      <p:sp>
        <p:nvSpPr>
          <p:cNvPr id="18" name="Text 15"/>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19 / 21 · DETAIL</a:t>
            </a:r>
            <a:endParaRPr lang="en-US" sz="78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19 · 2/2</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Cron → Create (lanjutan)</a:t>
            </a:r>
            <a:endParaRPr lang="en-US" sz="2592" dirty="0"/>
          </a:p>
        </p:txBody>
      </p:sp>
      <p:graphicFrame>
        <p:nvGraphicFramePr>
          <p:cNvPr id="35" name="Table 0"/>
          <p:cNvGraphicFramePr>
            <a:graphicFrameLocks noGrp="1"/>
          </p:cNvGraphicFramePr>
          <p:nvPr>
            <p:extLst>
              <p:ext uri="{D42A27DB-BD31-4B8C-83A1-F6EECF244321}">
                <p14:modId xmlns:p14="http://schemas.microsoft.com/office/powerpoint/2010/main" val="1579011935"/>
              </p:ext>
            </p:extLst>
          </p:nvPr>
        </p:nvGraphicFramePr>
        <p:xfrm>
          <a:off x="731520" y="1577614"/>
          <a:ext cx="10728930" cy="914400"/>
        </p:xfrm>
        <a:graphic>
          <a:graphicData uri="http://schemas.openxmlformats.org/drawingml/2006/table">
            <a:tbl>
              <a:tblPr/>
              <a:tblGrid>
                <a:gridCol w="3647816"/>
                <a:gridCol w="7081114"/>
              </a:tblGrid>
              <a:tr h="245334">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FIELD</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VERSI ASLI</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Nama</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Laporan pagi</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Jadwal</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0 8 * * 1-5</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Delivery</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Telegram (chat Anda)</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bl>
          </a:graphicData>
        </a:graphic>
      </p:graphicFrame>
      <p:sp>
        <p:nvSpPr>
          <p:cNvPr id="6" name="Shape 3"/>
          <p:cNvSpPr/>
          <p:nvPr/>
        </p:nvSpPr>
        <p:spPr>
          <a:xfrm>
            <a:off x="731520" y="3360694"/>
            <a:ext cx="10728930" cy="672084"/>
          </a:xfrm>
          <a:prstGeom prst="roundRect">
            <a:avLst>
              <a:gd name="adj" fmla="val 13605"/>
            </a:avLst>
          </a:prstGeom>
          <a:solidFill>
            <a:srgbClr val="06070A"/>
          </a:solidFill>
          <a:ln w="7620">
            <a:solidFill>
              <a:srgbClr val="1D1E21"/>
            </a:solidFill>
            <a:prstDash val="solid"/>
          </a:ln>
        </p:spPr>
      </p:sp>
      <p:sp>
        <p:nvSpPr>
          <p:cNvPr id="7" name="Shape 4"/>
          <p:cNvSpPr/>
          <p:nvPr/>
        </p:nvSpPr>
        <p:spPr>
          <a:xfrm>
            <a:off x="739110" y="3368284"/>
            <a:ext cx="10713750" cy="268194"/>
          </a:xfrm>
          <a:prstGeom prst="roundRect">
            <a:avLst>
              <a:gd name="adj" fmla="val 31265"/>
            </a:avLst>
          </a:prstGeom>
          <a:solidFill>
            <a:srgbClr val="0E0F12"/>
          </a:solidFill>
          <a:ln/>
        </p:spPr>
      </p:sp>
      <p:sp>
        <p:nvSpPr>
          <p:cNvPr id="8" name="Shape 5"/>
          <p:cNvSpPr/>
          <p:nvPr/>
        </p:nvSpPr>
        <p:spPr>
          <a:xfrm>
            <a:off x="739110" y="3498586"/>
            <a:ext cx="10713750" cy="137892"/>
          </a:xfrm>
          <a:prstGeom prst="rect">
            <a:avLst/>
          </a:prstGeom>
          <a:solidFill>
            <a:srgbClr val="0E0F12"/>
          </a:solidFill>
          <a:ln/>
        </p:spPr>
      </p:sp>
      <p:sp>
        <p:nvSpPr>
          <p:cNvPr id="9" name="Shape 6"/>
          <p:cNvSpPr/>
          <p:nvPr/>
        </p:nvSpPr>
        <p:spPr>
          <a:xfrm>
            <a:off x="731520" y="3636477"/>
            <a:ext cx="10728930" cy="0"/>
          </a:xfrm>
          <a:prstGeom prst="line">
            <a:avLst/>
          </a:prstGeom>
          <a:noFill/>
          <a:ln w="7620">
            <a:solidFill>
              <a:srgbClr val="1D1E21"/>
            </a:solidFill>
            <a:prstDash val="solid"/>
          </a:ln>
        </p:spPr>
      </p:sp>
      <p:sp>
        <p:nvSpPr>
          <p:cNvPr id="10" name="Text 7"/>
          <p:cNvSpPr txBox="1"/>
          <p:nvPr/>
        </p:nvSpPr>
        <p:spPr>
          <a:xfrm>
            <a:off x="838230" y="3429274"/>
            <a:ext cx="807049"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prompt asli</a:t>
            </a:r>
            <a:endParaRPr lang="en-US" sz="780" dirty="0"/>
          </a:p>
        </p:txBody>
      </p:sp>
      <p:sp>
        <p:nvSpPr>
          <p:cNvPr id="11" name="Text 8"/>
          <p:cNvSpPr txBox="1"/>
          <p:nvPr/>
        </p:nvSpPr>
        <p:spPr>
          <a:xfrm>
            <a:off x="853410" y="3743188"/>
            <a:ext cx="10485150" cy="20574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Buat laporan pagi: kurs USD, EUR, SGD ke IDR, cuaca Surabaya hari ini, dan satu kalimat penyemangat.</a:t>
            </a:r>
            <a:endParaRPr lang="en-US" sz="900" dirty="0"/>
          </a:p>
        </p:txBody>
      </p:sp>
      <p:sp>
        <p:nvSpPr>
          <p:cNvPr id="12" name="Shape 9"/>
          <p:cNvSpPr/>
          <p:nvPr/>
        </p:nvSpPr>
        <p:spPr>
          <a:xfrm>
            <a:off x="731520" y="4276557"/>
            <a:ext cx="10728930" cy="1319754"/>
          </a:xfrm>
          <a:prstGeom prst="roundRect">
            <a:avLst>
              <a:gd name="adj" fmla="val 6929"/>
            </a:avLst>
          </a:prstGeom>
          <a:solidFill>
            <a:srgbClr val="132420"/>
          </a:solidFill>
          <a:ln w="7620">
            <a:solidFill>
              <a:srgbClr val="1D1E21"/>
            </a:solidFill>
            <a:prstDash val="solid"/>
          </a:ln>
        </p:spPr>
      </p:sp>
      <p:sp>
        <p:nvSpPr>
          <p:cNvPr id="13" name="Shape 10"/>
          <p:cNvSpPr/>
          <p:nvPr/>
        </p:nvSpPr>
        <p:spPr>
          <a:xfrm>
            <a:off x="731520" y="4317705"/>
            <a:ext cx="15270" cy="1237458"/>
          </a:xfrm>
          <a:prstGeom prst="rect">
            <a:avLst/>
          </a:prstGeom>
          <a:solidFill>
            <a:srgbClr val="62DFB0"/>
          </a:solidFill>
          <a:ln/>
        </p:spPr>
      </p:sp>
      <p:sp>
        <p:nvSpPr>
          <p:cNvPr id="14" name="Text 11"/>
          <p:cNvSpPr txBox="1"/>
          <p:nvPr/>
        </p:nvSpPr>
        <p:spPr>
          <a:xfrm>
            <a:off x="914400" y="4428988"/>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62DFB0"/>
                </a:solidFill>
                <a:latin typeface="Arial" pitchFamily="34" charset="0"/>
                <a:ea typeface="Arial" pitchFamily="34" charset="-122"/>
                <a:cs typeface="Arial" pitchFamily="34" charset="-120"/>
              </a:rPr>
              <a:t>✅ CHECKPOINT</a:t>
            </a:r>
            <a:endParaRPr lang="en-US" sz="840" dirty="0"/>
          </a:p>
        </p:txBody>
      </p:sp>
      <p:sp>
        <p:nvSpPr>
          <p:cNvPr id="15" name="Shape 12"/>
          <p:cNvSpPr/>
          <p:nvPr/>
        </p:nvSpPr>
        <p:spPr>
          <a:xfrm>
            <a:off x="914400" y="4739518"/>
            <a:ext cx="106710" cy="106710"/>
          </a:xfrm>
          <a:prstGeom prst="roundRect">
            <a:avLst>
              <a:gd name="adj" fmla="val 21423"/>
            </a:avLst>
          </a:prstGeom>
          <a:ln w="11430">
            <a:solidFill>
              <a:srgbClr val="62DFB0"/>
            </a:solidFill>
            <a:prstDash val="solid"/>
          </a:ln>
        </p:spPr>
      </p:sp>
      <p:sp>
        <p:nvSpPr>
          <p:cNvPr id="16" name="Text 13"/>
          <p:cNvSpPr txBox="1"/>
          <p:nvPr/>
        </p:nvSpPr>
        <p:spPr>
          <a:xfrm>
            <a:off x="1112550" y="4679716"/>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Pesan uji masuk sendiri ke Telegram</a:t>
            </a:r>
            <a:endParaRPr lang="en-US" sz="1080" dirty="0"/>
          </a:p>
        </p:txBody>
      </p:sp>
      <p:sp>
        <p:nvSpPr>
          <p:cNvPr id="17" name="Shape 14"/>
          <p:cNvSpPr/>
          <p:nvPr/>
        </p:nvSpPr>
        <p:spPr>
          <a:xfrm>
            <a:off x="914400" y="5022159"/>
            <a:ext cx="106710" cy="106710"/>
          </a:xfrm>
          <a:prstGeom prst="roundRect">
            <a:avLst>
              <a:gd name="adj" fmla="val 21423"/>
            </a:avLst>
          </a:prstGeom>
          <a:ln w="11430">
            <a:solidFill>
              <a:srgbClr val="62DFB0"/>
            </a:solidFill>
            <a:prstDash val="solid"/>
          </a:ln>
        </p:spPr>
      </p:sp>
      <p:sp>
        <p:nvSpPr>
          <p:cNvPr id="18" name="Text 15"/>
          <p:cNvSpPr txBox="1"/>
          <p:nvPr/>
        </p:nvSpPr>
        <p:spPr>
          <a:xfrm>
            <a:off x="1112550" y="4962357"/>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Job uji sudah dihapus</a:t>
            </a:r>
            <a:endParaRPr lang="en-US" sz="1080" dirty="0"/>
          </a:p>
        </p:txBody>
      </p:sp>
      <p:sp>
        <p:nvSpPr>
          <p:cNvPr id="19" name="Shape 16"/>
          <p:cNvSpPr/>
          <p:nvPr/>
        </p:nvSpPr>
        <p:spPr>
          <a:xfrm>
            <a:off x="914400" y="5304892"/>
            <a:ext cx="106710" cy="106710"/>
          </a:xfrm>
          <a:prstGeom prst="roundRect">
            <a:avLst>
              <a:gd name="adj" fmla="val 21423"/>
            </a:avLst>
          </a:prstGeom>
          <a:ln w="11430">
            <a:solidFill>
              <a:srgbClr val="62DFB0"/>
            </a:solidFill>
            <a:prstDash val="solid"/>
          </a:ln>
        </p:spPr>
      </p:sp>
      <p:sp>
        <p:nvSpPr>
          <p:cNvPr id="20" name="Text 17"/>
          <p:cNvSpPr txBox="1"/>
          <p:nvPr/>
        </p:nvSpPr>
        <p:spPr>
          <a:xfrm>
            <a:off x="1112550" y="5245090"/>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Job Laporan pagi ada di daftar dengan next-run terlihat</a:t>
            </a:r>
            <a:endParaRPr lang="en-US" sz="1080" dirty="0"/>
          </a:p>
        </p:txBody>
      </p:sp>
      <p:sp>
        <p:nvSpPr>
          <p:cNvPr id="21" name="Text 18"/>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19 / 21 · DETAIL</a:t>
            </a:r>
            <a:endParaRPr lang="en-US" sz="78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Shape 0"/>
          <p:cNvSpPr/>
          <p:nvPr/>
        </p:nvSpPr>
        <p:spPr>
          <a:xfrm>
            <a:off x="731520" y="1401318"/>
            <a:ext cx="198150" cy="0"/>
          </a:xfrm>
          <a:prstGeom prst="line">
            <a:avLst/>
          </a:prstGeom>
          <a:noFill/>
          <a:ln w="7620">
            <a:solidFill>
              <a:srgbClr val="323C5E"/>
            </a:solidFill>
            <a:prstDash val="solid"/>
          </a:ln>
        </p:spPr>
      </p:sp>
      <p:sp>
        <p:nvSpPr>
          <p:cNvPr id="3" name="Text 1"/>
          <p:cNvSpPr txBox="1"/>
          <p:nvPr/>
        </p:nvSpPr>
        <p:spPr>
          <a:xfrm>
            <a:off x="1021110" y="1330452"/>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SESI 8 · REUSABLE SKILLS</a:t>
            </a:r>
            <a:endParaRPr lang="en-US" sz="900" dirty="0"/>
          </a:p>
        </p:txBody>
      </p:sp>
      <p:sp>
        <p:nvSpPr>
          <p:cNvPr id="4" name="Text 2"/>
          <p:cNvSpPr txBox="1"/>
          <p:nvPr/>
        </p:nvSpPr>
        <p:spPr>
          <a:xfrm>
            <a:off x="731520" y="1722912"/>
            <a:ext cx="7763256" cy="1414302"/>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Skill = SOP tertulis untuk </a:t>
            </a:r>
            <a:br/>
            <a:r>
              <a:rPr lang="en-US" sz="4800" b="1" spc="-96" kern="0" dirty="0">
                <a:solidFill>
                  <a:srgbClr val="F4F6FA"/>
                </a:solidFill>
                <a:latin typeface="Arial" pitchFamily="34" charset="0"/>
                <a:ea typeface="Arial" pitchFamily="34" charset="-122"/>
                <a:cs typeface="Arial" pitchFamily="34" charset="-120"/>
              </a:rPr>
              <a:t>agent.</a:t>
            </a:r>
            <a:endParaRPr lang="en-US" sz="4800" dirty="0"/>
          </a:p>
        </p:txBody>
      </p:sp>
      <p:sp>
        <p:nvSpPr>
          <p:cNvPr id="5" name="Shape 3"/>
          <p:cNvSpPr/>
          <p:nvPr/>
        </p:nvSpPr>
        <p:spPr>
          <a:xfrm>
            <a:off x="731520" y="3259104"/>
            <a:ext cx="3515319" cy="555498"/>
          </a:xfrm>
          <a:prstGeom prst="roundRect">
            <a:avLst>
              <a:gd name="adj" fmla="val 10979"/>
            </a:avLst>
          </a:prstGeom>
          <a:solidFill>
            <a:srgbClr val="2A201B"/>
          </a:solidFill>
          <a:ln w="7620">
            <a:solidFill>
              <a:srgbClr val="5B4333"/>
            </a:solidFill>
            <a:prstDash val="solid"/>
          </a:ln>
        </p:spPr>
      </p:sp>
      <p:sp>
        <p:nvSpPr>
          <p:cNvPr id="6" name="Shape 4"/>
          <p:cNvSpPr/>
          <p:nvPr/>
        </p:nvSpPr>
        <p:spPr>
          <a:xfrm>
            <a:off x="731520" y="3286536"/>
            <a:ext cx="15270" cy="500634"/>
          </a:xfrm>
          <a:prstGeom prst="rect">
            <a:avLst/>
          </a:prstGeom>
          <a:solidFill>
            <a:srgbClr val="FFB27A"/>
          </a:solidFill>
          <a:ln/>
        </p:spPr>
      </p:sp>
      <p:sp>
        <p:nvSpPr>
          <p:cNvPr id="7" name="Text 5"/>
          <p:cNvSpPr txBox="1"/>
          <p:nvPr/>
        </p:nvSpPr>
        <p:spPr>
          <a:xfrm>
            <a:off x="868680" y="3365724"/>
            <a:ext cx="3304916"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4C5464"/>
                </a:solidFill>
                <a:latin typeface="Courier New" pitchFamily="34" charset="0"/>
                <a:ea typeface="Courier New" pitchFamily="34" charset="-122"/>
                <a:cs typeface="Courier New" pitchFamily="34" charset="-120"/>
              </a:rPr>
              <a:t>01</a:t>
            </a:r>
            <a:endParaRPr lang="en-US" sz="780" dirty="0"/>
          </a:p>
        </p:txBody>
      </p:sp>
      <p:sp>
        <p:nvSpPr>
          <p:cNvPr id="8" name="Text 6"/>
          <p:cNvSpPr txBox="1"/>
          <p:nvPr/>
        </p:nvSpPr>
        <p:spPr>
          <a:xfrm>
            <a:off x="868680" y="3547872"/>
            <a:ext cx="3304916" cy="182880"/>
          </a:xfrm>
          <a:prstGeom prst="rect">
            <a:avLst/>
          </a:prstGeom>
          <a:noFill/>
          <a:ln/>
        </p:spPr>
        <p:txBody>
          <a:bodyPr wrap="square" lIns="0" tIns="0" rIns="0" bIns="0" rtlCol="0" anchor="t"/>
          <a:lstStyle/>
          <a:p>
            <a:pPr algn="l" indent="0" marL="0">
              <a:lnSpc>
                <a:spcPts val="1260"/>
              </a:lnSpc>
              <a:buNone/>
            </a:pPr>
            <a:r>
              <a:rPr lang="en-US" sz="900" spc="72" kern="0" dirty="0">
                <a:solidFill>
                  <a:srgbClr val="FFB27A"/>
                </a:solidFill>
                <a:latin typeface="Courier New" pitchFamily="34" charset="0"/>
                <a:ea typeface="Courier New" pitchFamily="34" charset="-122"/>
                <a:cs typeface="Courier New" pitchFamily="34" charset="-120"/>
              </a:rPr>
              <a:t>KERJAKAN SEKALI</a:t>
            </a:r>
            <a:endParaRPr lang="en-US" sz="900" dirty="0"/>
          </a:p>
        </p:txBody>
      </p:sp>
      <p:sp>
        <p:nvSpPr>
          <p:cNvPr id="9" name="Shape 7"/>
          <p:cNvSpPr/>
          <p:nvPr/>
        </p:nvSpPr>
        <p:spPr>
          <a:xfrm>
            <a:off x="4338279" y="3259104"/>
            <a:ext cx="3515319" cy="555498"/>
          </a:xfrm>
          <a:prstGeom prst="roundRect">
            <a:avLst>
              <a:gd name="adj" fmla="val 10979"/>
            </a:avLst>
          </a:prstGeom>
          <a:solidFill>
            <a:srgbClr val="181D2D"/>
          </a:solidFill>
          <a:ln w="7620">
            <a:solidFill>
              <a:srgbClr val="323C5E"/>
            </a:solidFill>
            <a:prstDash val="solid"/>
          </a:ln>
        </p:spPr>
      </p:sp>
      <p:sp>
        <p:nvSpPr>
          <p:cNvPr id="10" name="Shape 8"/>
          <p:cNvSpPr/>
          <p:nvPr/>
        </p:nvSpPr>
        <p:spPr>
          <a:xfrm>
            <a:off x="4338279" y="3286536"/>
            <a:ext cx="15270" cy="500634"/>
          </a:xfrm>
          <a:prstGeom prst="rect">
            <a:avLst/>
          </a:prstGeom>
          <a:solidFill>
            <a:srgbClr val="7F9CFF"/>
          </a:solidFill>
          <a:ln/>
        </p:spPr>
      </p:sp>
      <p:sp>
        <p:nvSpPr>
          <p:cNvPr id="11" name="Text 9"/>
          <p:cNvSpPr txBox="1"/>
          <p:nvPr/>
        </p:nvSpPr>
        <p:spPr>
          <a:xfrm>
            <a:off x="4475439" y="3365724"/>
            <a:ext cx="3304916"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4C5464"/>
                </a:solidFill>
                <a:latin typeface="Courier New" pitchFamily="34" charset="0"/>
                <a:ea typeface="Courier New" pitchFamily="34" charset="-122"/>
                <a:cs typeface="Courier New" pitchFamily="34" charset="-120"/>
              </a:rPr>
              <a:t>02</a:t>
            </a:r>
            <a:endParaRPr lang="en-US" sz="780" dirty="0"/>
          </a:p>
        </p:txBody>
      </p:sp>
      <p:sp>
        <p:nvSpPr>
          <p:cNvPr id="12" name="Text 10"/>
          <p:cNvSpPr txBox="1"/>
          <p:nvPr/>
        </p:nvSpPr>
        <p:spPr>
          <a:xfrm>
            <a:off x="4475439" y="3547872"/>
            <a:ext cx="3304916" cy="182880"/>
          </a:xfrm>
          <a:prstGeom prst="rect">
            <a:avLst/>
          </a:prstGeom>
          <a:noFill/>
          <a:ln/>
        </p:spPr>
        <p:txBody>
          <a:bodyPr wrap="square" lIns="0" tIns="0" rIns="0" bIns="0" rtlCol="0" anchor="t"/>
          <a:lstStyle/>
          <a:p>
            <a:pPr algn="l" indent="0" marL="0">
              <a:lnSpc>
                <a:spcPts val="1260"/>
              </a:lnSpc>
              <a:buNone/>
            </a:pPr>
            <a:r>
              <a:rPr lang="en-US" sz="900" spc="72" kern="0" dirty="0">
                <a:solidFill>
                  <a:srgbClr val="7F9CFF"/>
                </a:solidFill>
                <a:latin typeface="Courier New" pitchFamily="34" charset="0"/>
                <a:ea typeface="Courier New" pitchFamily="34" charset="-122"/>
                <a:cs typeface="Courier New" pitchFamily="34" charset="-120"/>
              </a:rPr>
              <a:t>/LEARN</a:t>
            </a:r>
            <a:endParaRPr lang="en-US" sz="900" dirty="0"/>
          </a:p>
        </p:txBody>
      </p:sp>
      <p:sp>
        <p:nvSpPr>
          <p:cNvPr id="13" name="Shape 11"/>
          <p:cNvSpPr/>
          <p:nvPr/>
        </p:nvSpPr>
        <p:spPr>
          <a:xfrm>
            <a:off x="7945130" y="3259104"/>
            <a:ext cx="3515319" cy="555498"/>
          </a:xfrm>
          <a:prstGeom prst="roundRect">
            <a:avLst>
              <a:gd name="adj" fmla="val 10979"/>
            </a:avLst>
          </a:prstGeom>
          <a:solidFill>
            <a:srgbClr val="181D2D"/>
          </a:solidFill>
          <a:ln w="7620">
            <a:solidFill>
              <a:srgbClr val="323C5E"/>
            </a:solidFill>
            <a:prstDash val="solid"/>
          </a:ln>
        </p:spPr>
      </p:sp>
      <p:sp>
        <p:nvSpPr>
          <p:cNvPr id="14" name="Shape 12"/>
          <p:cNvSpPr/>
          <p:nvPr/>
        </p:nvSpPr>
        <p:spPr>
          <a:xfrm>
            <a:off x="7945130" y="3286536"/>
            <a:ext cx="15270" cy="500634"/>
          </a:xfrm>
          <a:prstGeom prst="rect">
            <a:avLst/>
          </a:prstGeom>
          <a:solidFill>
            <a:srgbClr val="7F9CFF"/>
          </a:solidFill>
          <a:ln/>
        </p:spPr>
      </p:sp>
      <p:sp>
        <p:nvSpPr>
          <p:cNvPr id="15" name="Text 13"/>
          <p:cNvSpPr txBox="1"/>
          <p:nvPr/>
        </p:nvSpPr>
        <p:spPr>
          <a:xfrm>
            <a:off x="8082290" y="3365724"/>
            <a:ext cx="3304916"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4C5464"/>
                </a:solidFill>
                <a:latin typeface="Courier New" pitchFamily="34" charset="0"/>
                <a:ea typeface="Courier New" pitchFamily="34" charset="-122"/>
                <a:cs typeface="Courier New" pitchFamily="34" charset="-120"/>
              </a:rPr>
              <a:t>03</a:t>
            </a:r>
            <a:endParaRPr lang="en-US" sz="780" dirty="0"/>
          </a:p>
        </p:txBody>
      </p:sp>
      <p:sp>
        <p:nvSpPr>
          <p:cNvPr id="16" name="Text 14"/>
          <p:cNvSpPr txBox="1"/>
          <p:nvPr/>
        </p:nvSpPr>
        <p:spPr>
          <a:xfrm>
            <a:off x="8082290" y="3547872"/>
            <a:ext cx="3304916" cy="182880"/>
          </a:xfrm>
          <a:prstGeom prst="rect">
            <a:avLst/>
          </a:prstGeom>
          <a:noFill/>
          <a:ln/>
        </p:spPr>
        <p:txBody>
          <a:bodyPr wrap="square" lIns="0" tIns="0" rIns="0" bIns="0" rtlCol="0" anchor="t"/>
          <a:lstStyle/>
          <a:p>
            <a:pPr algn="l" indent="0" marL="0">
              <a:lnSpc>
                <a:spcPts val="1260"/>
              </a:lnSpc>
              <a:buNone/>
            </a:pPr>
            <a:r>
              <a:rPr lang="en-US" sz="900" spc="72" kern="0" dirty="0">
                <a:solidFill>
                  <a:srgbClr val="7F9CFF"/>
                </a:solidFill>
                <a:latin typeface="Courier New" pitchFamily="34" charset="0"/>
                <a:ea typeface="Courier New" pitchFamily="34" charset="-122"/>
                <a:cs typeface="Courier New" pitchFamily="34" charset="-120"/>
              </a:rPr>
              <a:t>MUNCUL DI SKILLS</a:t>
            </a:r>
            <a:endParaRPr lang="en-US" sz="900" dirty="0"/>
          </a:p>
        </p:txBody>
      </p:sp>
      <p:sp>
        <p:nvSpPr>
          <p:cNvPr id="17" name="Shape 15"/>
          <p:cNvSpPr/>
          <p:nvPr/>
        </p:nvSpPr>
        <p:spPr>
          <a:xfrm>
            <a:off x="2534900" y="3906042"/>
            <a:ext cx="3515319" cy="555498"/>
          </a:xfrm>
          <a:prstGeom prst="roundRect">
            <a:avLst>
              <a:gd name="adj" fmla="val 10979"/>
            </a:avLst>
          </a:prstGeom>
          <a:solidFill>
            <a:srgbClr val="132420"/>
          </a:solidFill>
          <a:ln w="7620">
            <a:solidFill>
              <a:srgbClr val="295244"/>
            </a:solidFill>
            <a:prstDash val="solid"/>
          </a:ln>
        </p:spPr>
      </p:sp>
      <p:sp>
        <p:nvSpPr>
          <p:cNvPr id="18" name="Shape 16"/>
          <p:cNvSpPr/>
          <p:nvPr/>
        </p:nvSpPr>
        <p:spPr>
          <a:xfrm>
            <a:off x="2534900" y="3933474"/>
            <a:ext cx="15270" cy="500634"/>
          </a:xfrm>
          <a:prstGeom prst="rect">
            <a:avLst/>
          </a:prstGeom>
          <a:solidFill>
            <a:srgbClr val="62DFB0"/>
          </a:solidFill>
          <a:ln/>
        </p:spPr>
      </p:sp>
      <p:sp>
        <p:nvSpPr>
          <p:cNvPr id="19" name="Text 17"/>
          <p:cNvSpPr txBox="1"/>
          <p:nvPr/>
        </p:nvSpPr>
        <p:spPr>
          <a:xfrm>
            <a:off x="2672060" y="4012662"/>
            <a:ext cx="3304916"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4C5464"/>
                </a:solidFill>
                <a:latin typeface="Courier New" pitchFamily="34" charset="0"/>
                <a:ea typeface="Courier New" pitchFamily="34" charset="-122"/>
                <a:cs typeface="Courier New" pitchFamily="34" charset="-120"/>
              </a:rPr>
              <a:t>04</a:t>
            </a:r>
            <a:endParaRPr lang="en-US" sz="780" dirty="0"/>
          </a:p>
        </p:txBody>
      </p:sp>
      <p:sp>
        <p:nvSpPr>
          <p:cNvPr id="20" name="Text 18"/>
          <p:cNvSpPr txBox="1"/>
          <p:nvPr/>
        </p:nvSpPr>
        <p:spPr>
          <a:xfrm>
            <a:off x="2672060" y="4194810"/>
            <a:ext cx="3304916" cy="182880"/>
          </a:xfrm>
          <a:prstGeom prst="rect">
            <a:avLst/>
          </a:prstGeom>
          <a:noFill/>
          <a:ln/>
        </p:spPr>
        <p:txBody>
          <a:bodyPr wrap="square" lIns="0" tIns="0" rIns="0" bIns="0" rtlCol="0" anchor="t"/>
          <a:lstStyle/>
          <a:p>
            <a:pPr algn="l" indent="0" marL="0">
              <a:lnSpc>
                <a:spcPts val="1260"/>
              </a:lnSpc>
              <a:buNone/>
            </a:pPr>
            <a:r>
              <a:rPr lang="en-US" sz="900" spc="72" kern="0" dirty="0">
                <a:solidFill>
                  <a:srgbClr val="62DFB0"/>
                </a:solidFill>
                <a:latin typeface="Courier New" pitchFamily="34" charset="0"/>
                <a:ea typeface="Courier New" pitchFamily="34" charset="-122"/>
                <a:cs typeface="Courier New" pitchFamily="34" charset="-120"/>
              </a:rPr>
              <a:t>/LAPORAN-PENJUALAN</a:t>
            </a:r>
            <a:endParaRPr lang="en-US" sz="900" dirty="0"/>
          </a:p>
        </p:txBody>
      </p:sp>
      <p:sp>
        <p:nvSpPr>
          <p:cNvPr id="21" name="Shape 19"/>
          <p:cNvSpPr/>
          <p:nvPr/>
        </p:nvSpPr>
        <p:spPr>
          <a:xfrm>
            <a:off x="6141750" y="3906042"/>
            <a:ext cx="3515319" cy="555498"/>
          </a:xfrm>
          <a:prstGeom prst="roundRect">
            <a:avLst>
              <a:gd name="adj" fmla="val 10979"/>
            </a:avLst>
          </a:prstGeom>
          <a:solidFill>
            <a:srgbClr val="132420"/>
          </a:solidFill>
          <a:ln w="7620">
            <a:solidFill>
              <a:srgbClr val="295244"/>
            </a:solidFill>
            <a:prstDash val="solid"/>
          </a:ln>
        </p:spPr>
      </p:sp>
      <p:sp>
        <p:nvSpPr>
          <p:cNvPr id="22" name="Shape 20"/>
          <p:cNvSpPr/>
          <p:nvPr/>
        </p:nvSpPr>
        <p:spPr>
          <a:xfrm>
            <a:off x="6141750" y="3933474"/>
            <a:ext cx="15270" cy="500634"/>
          </a:xfrm>
          <a:prstGeom prst="rect">
            <a:avLst/>
          </a:prstGeom>
          <a:solidFill>
            <a:srgbClr val="62DFB0"/>
          </a:solidFill>
          <a:ln/>
        </p:spPr>
      </p:sp>
      <p:sp>
        <p:nvSpPr>
          <p:cNvPr id="23" name="Text 21"/>
          <p:cNvSpPr txBox="1"/>
          <p:nvPr/>
        </p:nvSpPr>
        <p:spPr>
          <a:xfrm>
            <a:off x="6278910" y="4012662"/>
            <a:ext cx="3304916"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4C5464"/>
                </a:solidFill>
                <a:latin typeface="Courier New" pitchFamily="34" charset="0"/>
                <a:ea typeface="Courier New" pitchFamily="34" charset="-122"/>
                <a:cs typeface="Courier New" pitchFamily="34" charset="-120"/>
              </a:rPr>
              <a:t>05</a:t>
            </a:r>
            <a:endParaRPr lang="en-US" sz="780" dirty="0"/>
          </a:p>
        </p:txBody>
      </p:sp>
      <p:sp>
        <p:nvSpPr>
          <p:cNvPr id="24" name="Text 22"/>
          <p:cNvSpPr txBox="1"/>
          <p:nvPr/>
        </p:nvSpPr>
        <p:spPr>
          <a:xfrm>
            <a:off x="6278910" y="4194810"/>
            <a:ext cx="3304916" cy="182880"/>
          </a:xfrm>
          <a:prstGeom prst="rect">
            <a:avLst/>
          </a:prstGeom>
          <a:noFill/>
          <a:ln/>
        </p:spPr>
        <p:txBody>
          <a:bodyPr wrap="square" lIns="0" tIns="0" rIns="0" bIns="0" rtlCol="0" anchor="t"/>
          <a:lstStyle/>
          <a:p>
            <a:pPr algn="l" indent="0" marL="0">
              <a:lnSpc>
                <a:spcPts val="1260"/>
              </a:lnSpc>
              <a:buNone/>
            </a:pPr>
            <a:r>
              <a:rPr lang="en-US" sz="900" spc="72" kern="0" dirty="0">
                <a:solidFill>
                  <a:srgbClr val="62DFB0"/>
                </a:solidFill>
                <a:latin typeface="Courier New" pitchFamily="34" charset="0"/>
                <a:ea typeface="Courier New" pitchFamily="34" charset="-122"/>
                <a:cs typeface="Courier New" pitchFamily="34" charset="-120"/>
              </a:rPr>
              <a:t>+ CRON</a:t>
            </a:r>
            <a:endParaRPr lang="en-US" sz="900" dirty="0"/>
          </a:p>
        </p:txBody>
      </p:sp>
      <p:sp>
        <p:nvSpPr>
          <p:cNvPr id="25" name="Text 23"/>
          <p:cNvSpPr txBox="1"/>
          <p:nvPr/>
        </p:nvSpPr>
        <p:spPr>
          <a:xfrm>
            <a:off x="731520" y="4705320"/>
            <a:ext cx="5326380" cy="243048"/>
          </a:xfrm>
          <a:prstGeom prst="rect">
            <a:avLst/>
          </a:prstGeom>
          <a:noFill/>
          <a:ln/>
        </p:spPr>
        <p:txBody>
          <a:bodyPr wrap="square" lIns="0" tIns="0" rIns="0" bIns="0" rtlCol="0" anchor="t"/>
          <a:lstStyle/>
          <a:p>
            <a:pPr algn="l" indent="0" marL="0">
              <a:lnSpc>
                <a:spcPts val="1650"/>
              </a:lnSpc>
              <a:buNone/>
            </a:pPr>
            <a:r>
              <a:rPr lang="en-US" sz="1320" b="1" spc="-13" kern="0" dirty="0">
                <a:solidFill>
                  <a:srgbClr val="F4F6FA"/>
                </a:solidFill>
                <a:latin typeface="Arial" pitchFamily="34" charset="0"/>
                <a:ea typeface="Arial" pitchFamily="34" charset="-122"/>
                <a:cs typeface="Arial" pitchFamily="34" charset="-120"/>
              </a:rPr>
              <a:t>Ide per divisi</a:t>
            </a:r>
            <a:endParaRPr lang="en-US" sz="1320" dirty="0"/>
          </a:p>
        </p:txBody>
      </p:sp>
      <p:sp>
        <p:nvSpPr>
          <p:cNvPr id="26" name="Shape 24"/>
          <p:cNvSpPr/>
          <p:nvPr/>
        </p:nvSpPr>
        <p:spPr>
          <a:xfrm>
            <a:off x="731520" y="5006340"/>
            <a:ext cx="1231057" cy="230154"/>
          </a:xfrm>
          <a:prstGeom prst="roundRect">
            <a:avLst>
              <a:gd name="adj" fmla="val 49980"/>
            </a:avLst>
          </a:prstGeom>
          <a:solidFill>
            <a:srgbClr val="0E0F12"/>
          </a:solidFill>
          <a:ln w="7620">
            <a:solidFill>
              <a:srgbClr val="1D1E21"/>
            </a:solidFill>
            <a:prstDash val="solid"/>
          </a:ln>
        </p:spPr>
      </p:sp>
      <p:sp>
        <p:nvSpPr>
          <p:cNvPr id="27" name="Text 25"/>
          <p:cNvSpPr txBox="1"/>
          <p:nvPr/>
        </p:nvSpPr>
        <p:spPr>
          <a:xfrm>
            <a:off x="714695" y="5052060"/>
            <a:ext cx="1264798"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/caption-produk</a:t>
            </a:r>
            <a:endParaRPr lang="en-US" sz="840" dirty="0"/>
          </a:p>
        </p:txBody>
      </p:sp>
      <p:sp>
        <p:nvSpPr>
          <p:cNvPr id="28" name="Shape 26"/>
          <p:cNvSpPr/>
          <p:nvPr/>
        </p:nvSpPr>
        <p:spPr>
          <a:xfrm>
            <a:off x="2023567" y="5006340"/>
            <a:ext cx="1231057" cy="230154"/>
          </a:xfrm>
          <a:prstGeom prst="roundRect">
            <a:avLst>
              <a:gd name="adj" fmla="val 49980"/>
            </a:avLst>
          </a:prstGeom>
          <a:solidFill>
            <a:srgbClr val="0E0F12"/>
          </a:solidFill>
          <a:ln w="7620">
            <a:solidFill>
              <a:srgbClr val="1D1E21"/>
            </a:solidFill>
            <a:prstDash val="solid"/>
          </a:ln>
        </p:spPr>
      </p:sp>
      <p:sp>
        <p:nvSpPr>
          <p:cNvPr id="29" name="Text 27"/>
          <p:cNvSpPr txBox="1"/>
          <p:nvPr/>
        </p:nvSpPr>
        <p:spPr>
          <a:xfrm>
            <a:off x="2006742" y="5052060"/>
            <a:ext cx="1264798"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/draf-penawaran</a:t>
            </a:r>
            <a:endParaRPr lang="en-US" sz="840" dirty="0"/>
          </a:p>
        </p:txBody>
      </p:sp>
      <p:sp>
        <p:nvSpPr>
          <p:cNvPr id="30" name="Shape 28"/>
          <p:cNvSpPr/>
          <p:nvPr/>
        </p:nvSpPr>
        <p:spPr>
          <a:xfrm>
            <a:off x="3315614" y="5006340"/>
            <a:ext cx="823966" cy="230154"/>
          </a:xfrm>
          <a:prstGeom prst="roundRect">
            <a:avLst>
              <a:gd name="adj" fmla="val 49980"/>
            </a:avLst>
          </a:prstGeom>
          <a:solidFill>
            <a:srgbClr val="0E0F12"/>
          </a:solidFill>
          <a:ln w="7620">
            <a:solidFill>
              <a:srgbClr val="1D1E21"/>
            </a:solidFill>
            <a:prstDash val="solid"/>
          </a:ln>
        </p:spPr>
      </p:sp>
      <p:sp>
        <p:nvSpPr>
          <p:cNvPr id="31" name="Text 29"/>
          <p:cNvSpPr txBox="1"/>
          <p:nvPr/>
        </p:nvSpPr>
        <p:spPr>
          <a:xfrm>
            <a:off x="3301807" y="5052060"/>
            <a:ext cx="851581"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/cek-stok</a:t>
            </a:r>
            <a:endParaRPr lang="en-US" sz="840" dirty="0"/>
          </a:p>
        </p:txBody>
      </p:sp>
      <p:sp>
        <p:nvSpPr>
          <p:cNvPr id="32" name="Shape 30"/>
          <p:cNvSpPr/>
          <p:nvPr/>
        </p:nvSpPr>
        <p:spPr>
          <a:xfrm>
            <a:off x="4200571" y="5006340"/>
            <a:ext cx="1298905" cy="230154"/>
          </a:xfrm>
          <a:prstGeom prst="roundRect">
            <a:avLst>
              <a:gd name="adj" fmla="val 49980"/>
            </a:avLst>
          </a:prstGeom>
          <a:solidFill>
            <a:srgbClr val="0E0F12"/>
          </a:solidFill>
          <a:ln w="7620">
            <a:solidFill>
              <a:srgbClr val="1D1E21"/>
            </a:solidFill>
            <a:prstDash val="solid"/>
          </a:ln>
        </p:spPr>
      </p:sp>
      <p:sp>
        <p:nvSpPr>
          <p:cNvPr id="33" name="Text 31"/>
          <p:cNvSpPr txBox="1"/>
          <p:nvPr/>
        </p:nvSpPr>
        <p:spPr>
          <a:xfrm>
            <a:off x="4183197" y="5052060"/>
            <a:ext cx="1333652"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/draf-pengumuman</a:t>
            </a:r>
            <a:endParaRPr lang="en-US" sz="840" dirty="0"/>
          </a:p>
        </p:txBody>
      </p:sp>
      <p:sp>
        <p:nvSpPr>
          <p:cNvPr id="34" name="Shape 32"/>
          <p:cNvSpPr/>
          <p:nvPr/>
        </p:nvSpPr>
        <p:spPr>
          <a:xfrm>
            <a:off x="731520" y="5297394"/>
            <a:ext cx="959663" cy="230154"/>
          </a:xfrm>
          <a:prstGeom prst="roundRect">
            <a:avLst>
              <a:gd name="adj" fmla="val 49980"/>
            </a:avLst>
          </a:prstGeom>
          <a:solidFill>
            <a:srgbClr val="0E0F12"/>
          </a:solidFill>
          <a:ln w="7620">
            <a:solidFill>
              <a:srgbClr val="1D1E21"/>
            </a:solidFill>
            <a:prstDash val="solid"/>
          </a:ln>
        </p:spPr>
      </p:sp>
      <p:sp>
        <p:nvSpPr>
          <p:cNvPr id="35" name="Text 33"/>
          <p:cNvSpPr txBox="1"/>
          <p:nvPr/>
        </p:nvSpPr>
        <p:spPr>
          <a:xfrm>
            <a:off x="716707" y="5343114"/>
            <a:ext cx="989289"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/cek-server</a:t>
            </a:r>
            <a:endParaRPr lang="en-US" sz="840" dirty="0"/>
          </a:p>
        </p:txBody>
      </p:sp>
      <p:sp>
        <p:nvSpPr>
          <p:cNvPr id="36" name="Shape 34"/>
          <p:cNvSpPr/>
          <p:nvPr/>
        </p:nvSpPr>
        <p:spPr>
          <a:xfrm>
            <a:off x="1752173" y="5297394"/>
            <a:ext cx="1298905" cy="230154"/>
          </a:xfrm>
          <a:prstGeom prst="roundRect">
            <a:avLst>
              <a:gd name="adj" fmla="val 49980"/>
            </a:avLst>
          </a:prstGeom>
          <a:solidFill>
            <a:srgbClr val="0E0F12"/>
          </a:solidFill>
          <a:ln w="7620">
            <a:solidFill>
              <a:srgbClr val="1D1E21"/>
            </a:solidFill>
            <a:prstDash val="solid"/>
          </a:ln>
        </p:spPr>
      </p:sp>
      <p:sp>
        <p:nvSpPr>
          <p:cNvPr id="37" name="Text 35"/>
          <p:cNvSpPr txBox="1"/>
          <p:nvPr/>
        </p:nvSpPr>
        <p:spPr>
          <a:xfrm>
            <a:off x="1734800" y="5343114"/>
            <a:ext cx="1333652"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/ringkas-dokumen</a:t>
            </a:r>
            <a:endParaRPr lang="en-US" sz="840" dirty="0"/>
          </a:p>
        </p:txBody>
      </p:sp>
      <p:sp>
        <p:nvSpPr>
          <p:cNvPr id="38" name="Text 36"/>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20 / 21</a:t>
            </a:r>
            <a:endParaRPr lang="en-US" sz="78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20</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Membuat &amp; memanggil skill</a:t>
            </a:r>
            <a:endParaRPr lang="en-US" sz="2592" dirty="0"/>
          </a:p>
        </p:txBody>
      </p:sp>
      <p:sp>
        <p:nvSpPr>
          <p:cNvPr id="5" name="Shape 3"/>
          <p:cNvSpPr/>
          <p:nvPr/>
        </p:nvSpPr>
        <p:spPr>
          <a:xfrm>
            <a:off x="731520" y="1577614"/>
            <a:ext cx="10728930" cy="1715506"/>
          </a:xfrm>
          <a:prstGeom prst="roundRect">
            <a:avLst>
              <a:gd name="adj" fmla="val 4850"/>
            </a:avLst>
          </a:prstGeom>
          <a:solidFill>
            <a:srgbClr val="0E0F12"/>
          </a:solidFill>
          <a:ln w="7620">
            <a:solidFill>
              <a:srgbClr val="1D1E21"/>
            </a:solidFill>
            <a:prstDash val="solid"/>
          </a:ln>
        </p:spPr>
      </p:sp>
      <p:sp>
        <p:nvSpPr>
          <p:cNvPr id="6" name="Shape 4"/>
          <p:cNvSpPr/>
          <p:nvPr/>
        </p:nvSpPr>
        <p:spPr>
          <a:xfrm>
            <a:off x="731520" y="1615013"/>
            <a:ext cx="13899" cy="1640616"/>
          </a:xfrm>
          <a:prstGeom prst="rect">
            <a:avLst/>
          </a:prstGeom>
          <a:solidFill>
            <a:srgbClr val="2F3032"/>
          </a:solidFill>
          <a:ln/>
        </p:spPr>
      </p:sp>
      <p:sp>
        <p:nvSpPr>
          <p:cNvPr id="7" name="Text 5"/>
          <p:cNvSpPr txBox="1"/>
          <p:nvPr/>
        </p:nvSpPr>
        <p:spPr>
          <a:xfrm>
            <a:off x="897941" y="1716237"/>
            <a:ext cx="10671231" cy="150510"/>
          </a:xfrm>
          <a:prstGeom prst="rect">
            <a:avLst/>
          </a:prstGeom>
          <a:noFill/>
          <a:ln/>
        </p:spPr>
        <p:txBody>
          <a:bodyPr wrap="square" lIns="0" tIns="0" rIns="0" bIns="0" rtlCol="0" anchor="t"/>
          <a:lstStyle/>
          <a:p>
            <a:pPr algn="l" indent="0" marL="0">
              <a:lnSpc>
                <a:spcPts val="1032"/>
              </a:lnSpc>
              <a:buNone/>
            </a:pPr>
            <a:r>
              <a:rPr lang="en-US" sz="764" b="1" spc="46" kern="0" dirty="0">
                <a:solidFill>
                  <a:srgbClr val="7B8494"/>
                </a:solidFill>
                <a:latin typeface="Arial" pitchFamily="34" charset="0"/>
                <a:ea typeface="Arial" pitchFamily="34" charset="-122"/>
                <a:cs typeface="Arial" pitchFamily="34" charset="-120"/>
              </a:rPr>
              <a:t>LANGKAH</a:t>
            </a:r>
            <a:endParaRPr lang="en-US" sz="764" dirty="0"/>
          </a:p>
        </p:txBody>
      </p:sp>
      <p:sp>
        <p:nvSpPr>
          <p:cNvPr id="8" name="Shape 6"/>
          <p:cNvSpPr/>
          <p:nvPr/>
        </p:nvSpPr>
        <p:spPr>
          <a:xfrm>
            <a:off x="897941" y="1998878"/>
            <a:ext cx="97109" cy="97109"/>
          </a:xfrm>
          <a:prstGeom prst="roundRect">
            <a:avLst>
              <a:gd name="adj" fmla="val 21375"/>
            </a:avLst>
          </a:prstGeom>
          <a:ln w="11430">
            <a:solidFill>
              <a:srgbClr val="4C5464"/>
            </a:solidFill>
            <a:prstDash val="solid"/>
          </a:ln>
        </p:spPr>
      </p:sp>
      <p:sp>
        <p:nvSpPr>
          <p:cNvPr id="9" name="Text 7"/>
          <p:cNvSpPr txBox="1"/>
          <p:nvPr/>
        </p:nvSpPr>
        <p:spPr>
          <a:xfrm>
            <a:off x="1078260" y="1944380"/>
            <a:ext cx="10486431" cy="205923"/>
          </a:xfrm>
          <a:prstGeom prst="rect">
            <a:avLst/>
          </a:prstGeom>
          <a:noFill/>
          <a:ln/>
        </p:spPr>
        <p:txBody>
          <a:bodyPr wrap="square" lIns="0" tIns="0" rIns="0" bIns="0" rtlCol="0" anchor="t"/>
          <a:lstStyle/>
          <a:p>
            <a:pPr algn="l" indent="0" marL="0">
              <a:lnSpc>
                <a:spcPts val="1425"/>
              </a:lnSpc>
              <a:buNone/>
            </a:pPr>
            <a:r>
              <a:rPr lang="en-US" sz="983" dirty="0">
                <a:solidFill>
                  <a:srgbClr val="B9C0CD"/>
                </a:solidFill>
                <a:latin typeface="Arial" pitchFamily="34" charset="0"/>
                <a:ea typeface="Arial" pitchFamily="34" charset="-122"/>
                <a:cs typeface="Arial" pitchFamily="34" charset="-120"/>
              </a:rPr>
              <a:t>1. Buka halaman Skills → lihat skill yang sudah aktif, cari dengan kotak Search</a:t>
            </a:r>
            <a:endParaRPr lang="en-US" sz="983" dirty="0"/>
          </a:p>
        </p:txBody>
      </p:sp>
      <p:sp>
        <p:nvSpPr>
          <p:cNvPr id="10" name="Shape 8"/>
          <p:cNvSpPr/>
          <p:nvPr/>
        </p:nvSpPr>
        <p:spPr>
          <a:xfrm>
            <a:off x="897941" y="2256099"/>
            <a:ext cx="97109" cy="97109"/>
          </a:xfrm>
          <a:prstGeom prst="roundRect">
            <a:avLst>
              <a:gd name="adj" fmla="val 21375"/>
            </a:avLst>
          </a:prstGeom>
          <a:ln w="11430">
            <a:solidFill>
              <a:srgbClr val="4C5464"/>
            </a:solidFill>
            <a:prstDash val="solid"/>
          </a:ln>
        </p:spPr>
      </p:sp>
      <p:sp>
        <p:nvSpPr>
          <p:cNvPr id="11" name="Text 9"/>
          <p:cNvSpPr txBox="1"/>
          <p:nvPr/>
        </p:nvSpPr>
        <p:spPr>
          <a:xfrm>
            <a:off x="1078260" y="2201692"/>
            <a:ext cx="10486431" cy="205923"/>
          </a:xfrm>
          <a:prstGeom prst="rect">
            <a:avLst/>
          </a:prstGeom>
          <a:noFill/>
          <a:ln/>
        </p:spPr>
        <p:txBody>
          <a:bodyPr wrap="square" lIns="0" tIns="0" rIns="0" bIns="0" rtlCol="0" anchor="t"/>
          <a:lstStyle/>
          <a:p>
            <a:pPr algn="l" indent="0" marL="0">
              <a:lnSpc>
                <a:spcPts val="1425"/>
              </a:lnSpc>
              <a:buNone/>
            </a:pPr>
            <a:r>
              <a:rPr lang="en-US" sz="983" dirty="0">
                <a:solidFill>
                  <a:srgbClr val="B9C0CD"/>
                </a:solidFill>
                <a:latin typeface="Arial" pitchFamily="34" charset="0"/>
                <a:ea typeface="Arial" pitchFamily="34" charset="-122"/>
                <a:cs typeface="Arial" pitchFamily="34" charset="-120"/>
              </a:rPr>
              <a:t>2. Di tab Chat, buat skill baru dari pengalaman tadi (prompt di bawah)</a:t>
            </a:r>
            <a:endParaRPr lang="en-US" sz="983" dirty="0"/>
          </a:p>
        </p:txBody>
      </p:sp>
      <p:sp>
        <p:nvSpPr>
          <p:cNvPr id="12" name="Shape 10"/>
          <p:cNvSpPr/>
          <p:nvPr/>
        </p:nvSpPr>
        <p:spPr>
          <a:xfrm>
            <a:off x="897941" y="2513320"/>
            <a:ext cx="97109" cy="97109"/>
          </a:xfrm>
          <a:prstGeom prst="roundRect">
            <a:avLst>
              <a:gd name="adj" fmla="val 21375"/>
            </a:avLst>
          </a:prstGeom>
          <a:ln w="11430">
            <a:solidFill>
              <a:srgbClr val="4C5464"/>
            </a:solidFill>
            <a:prstDash val="solid"/>
          </a:ln>
        </p:spPr>
      </p:sp>
      <p:sp>
        <p:nvSpPr>
          <p:cNvPr id="13" name="Text 11"/>
          <p:cNvSpPr txBox="1"/>
          <p:nvPr/>
        </p:nvSpPr>
        <p:spPr>
          <a:xfrm>
            <a:off x="1078260" y="2458913"/>
            <a:ext cx="10486431" cy="205923"/>
          </a:xfrm>
          <a:prstGeom prst="rect">
            <a:avLst/>
          </a:prstGeom>
          <a:noFill/>
          <a:ln/>
        </p:spPr>
        <p:txBody>
          <a:bodyPr wrap="square" lIns="0" tIns="0" rIns="0" bIns="0" rtlCol="0" anchor="t"/>
          <a:lstStyle/>
          <a:p>
            <a:pPr algn="l" indent="0" marL="0">
              <a:lnSpc>
                <a:spcPts val="1425"/>
              </a:lnSpc>
              <a:buNone/>
            </a:pPr>
            <a:r>
              <a:rPr lang="en-US" sz="983" dirty="0">
                <a:solidFill>
                  <a:srgbClr val="B9C0CD"/>
                </a:solidFill>
                <a:latin typeface="Arial" pitchFamily="34" charset="0"/>
                <a:ea typeface="Arial" pitchFamily="34" charset="-122"/>
                <a:cs typeface="Arial" pitchFamily="34" charset="-120"/>
              </a:rPr>
              <a:t>3. Skill baru langsung muncul di halaman Skills — cek toggle-nya aktif</a:t>
            </a:r>
            <a:endParaRPr lang="en-US" sz="983" dirty="0"/>
          </a:p>
        </p:txBody>
      </p:sp>
      <p:sp>
        <p:nvSpPr>
          <p:cNvPr id="14" name="Shape 12"/>
          <p:cNvSpPr/>
          <p:nvPr/>
        </p:nvSpPr>
        <p:spPr>
          <a:xfrm>
            <a:off x="897941" y="2770632"/>
            <a:ext cx="97109" cy="97109"/>
          </a:xfrm>
          <a:prstGeom prst="roundRect">
            <a:avLst>
              <a:gd name="adj" fmla="val 21375"/>
            </a:avLst>
          </a:prstGeom>
          <a:ln w="11430">
            <a:solidFill>
              <a:srgbClr val="4C5464"/>
            </a:solidFill>
            <a:prstDash val="solid"/>
          </a:ln>
        </p:spPr>
      </p:sp>
      <p:sp>
        <p:nvSpPr>
          <p:cNvPr id="15" name="Text 13"/>
          <p:cNvSpPr txBox="1"/>
          <p:nvPr/>
        </p:nvSpPr>
        <p:spPr>
          <a:xfrm>
            <a:off x="1078260" y="2716134"/>
            <a:ext cx="10486431" cy="205923"/>
          </a:xfrm>
          <a:prstGeom prst="rect">
            <a:avLst/>
          </a:prstGeom>
          <a:noFill/>
          <a:ln/>
        </p:spPr>
        <p:txBody>
          <a:bodyPr wrap="square" lIns="0" tIns="0" rIns="0" bIns="0" rtlCol="0" anchor="t"/>
          <a:lstStyle/>
          <a:p>
            <a:pPr algn="l" indent="0" marL="0">
              <a:lnSpc>
                <a:spcPts val="1425"/>
              </a:lnSpc>
              <a:buNone/>
            </a:pPr>
            <a:r>
              <a:rPr lang="en-US" sz="983" dirty="0">
                <a:solidFill>
                  <a:srgbClr val="B9C0CD"/>
                </a:solidFill>
                <a:latin typeface="Arial" pitchFamily="34" charset="0"/>
                <a:ea typeface="Arial" pitchFamily="34" charset="-122"/>
                <a:cs typeface="Arial" pitchFamily="34" charset="-120"/>
              </a:rPr>
              <a:t>4. Panggil lagi di tab Chat baru</a:t>
            </a:r>
            <a:endParaRPr lang="en-US" sz="983" dirty="0"/>
          </a:p>
        </p:txBody>
      </p:sp>
      <p:sp>
        <p:nvSpPr>
          <p:cNvPr id="16" name="Shape 14"/>
          <p:cNvSpPr/>
          <p:nvPr/>
        </p:nvSpPr>
        <p:spPr>
          <a:xfrm>
            <a:off x="897941" y="3027853"/>
            <a:ext cx="97109" cy="97109"/>
          </a:xfrm>
          <a:prstGeom prst="roundRect">
            <a:avLst>
              <a:gd name="adj" fmla="val 21375"/>
            </a:avLst>
          </a:prstGeom>
          <a:ln w="11430">
            <a:solidFill>
              <a:srgbClr val="4C5464"/>
            </a:solidFill>
            <a:prstDash val="solid"/>
          </a:ln>
        </p:spPr>
      </p:sp>
      <p:sp>
        <p:nvSpPr>
          <p:cNvPr id="17" name="Text 15"/>
          <p:cNvSpPr txBox="1"/>
          <p:nvPr/>
        </p:nvSpPr>
        <p:spPr>
          <a:xfrm>
            <a:off x="1078260" y="2973446"/>
            <a:ext cx="10486431" cy="205923"/>
          </a:xfrm>
          <a:prstGeom prst="rect">
            <a:avLst/>
          </a:prstGeom>
          <a:noFill/>
          <a:ln/>
        </p:spPr>
        <p:txBody>
          <a:bodyPr wrap="square" lIns="0" tIns="0" rIns="0" bIns="0" rtlCol="0" anchor="t"/>
          <a:lstStyle/>
          <a:p>
            <a:pPr algn="l" indent="0" marL="0">
              <a:lnSpc>
                <a:spcPts val="1425"/>
              </a:lnSpc>
              <a:buNone/>
            </a:pPr>
            <a:r>
              <a:rPr lang="en-US" sz="983" dirty="0">
                <a:solidFill>
                  <a:srgbClr val="B9C0CD"/>
                </a:solidFill>
                <a:latin typeface="Arial" pitchFamily="34" charset="0"/>
                <a:ea typeface="Arial" pitchFamily="34" charset="-122"/>
                <a:cs typeface="Arial" pitchFamily="34" charset="-120"/>
              </a:rPr>
              <a:t>5. Gabung dengan Cron — buat job baru yang prompt-nya memanggil skill ini</a:t>
            </a:r>
            <a:endParaRPr lang="en-US" sz="983" dirty="0"/>
          </a:p>
        </p:txBody>
      </p:sp>
      <p:sp>
        <p:nvSpPr>
          <p:cNvPr id="18" name="Shape 16"/>
          <p:cNvSpPr/>
          <p:nvPr/>
        </p:nvSpPr>
        <p:spPr>
          <a:xfrm>
            <a:off x="731520" y="3515045"/>
            <a:ext cx="10728930" cy="611551"/>
          </a:xfrm>
          <a:prstGeom prst="roundRect">
            <a:avLst>
              <a:gd name="adj" fmla="val 13606"/>
            </a:avLst>
          </a:prstGeom>
          <a:solidFill>
            <a:srgbClr val="06070A"/>
          </a:solidFill>
          <a:ln w="7620">
            <a:solidFill>
              <a:srgbClr val="1D1E21"/>
            </a:solidFill>
            <a:prstDash val="solid"/>
          </a:ln>
        </p:spPr>
      </p:sp>
      <p:sp>
        <p:nvSpPr>
          <p:cNvPr id="19" name="Shape 17"/>
          <p:cNvSpPr/>
          <p:nvPr/>
        </p:nvSpPr>
        <p:spPr>
          <a:xfrm>
            <a:off x="739110" y="3522635"/>
            <a:ext cx="10713750" cy="243413"/>
          </a:xfrm>
          <a:prstGeom prst="roundRect">
            <a:avLst>
              <a:gd name="adj" fmla="val 31330"/>
            </a:avLst>
          </a:prstGeom>
          <a:solidFill>
            <a:srgbClr val="0E0F12"/>
          </a:solidFill>
          <a:ln/>
        </p:spPr>
      </p:sp>
      <p:sp>
        <p:nvSpPr>
          <p:cNvPr id="20" name="Shape 18"/>
          <p:cNvSpPr/>
          <p:nvPr/>
        </p:nvSpPr>
        <p:spPr>
          <a:xfrm>
            <a:off x="739110" y="3640501"/>
            <a:ext cx="10713750" cy="125547"/>
          </a:xfrm>
          <a:prstGeom prst="rect">
            <a:avLst/>
          </a:prstGeom>
          <a:solidFill>
            <a:srgbClr val="0E0F12"/>
          </a:solidFill>
          <a:ln/>
        </p:spPr>
      </p:sp>
      <p:sp>
        <p:nvSpPr>
          <p:cNvPr id="21" name="Shape 19"/>
          <p:cNvSpPr/>
          <p:nvPr/>
        </p:nvSpPr>
        <p:spPr>
          <a:xfrm>
            <a:off x="731520" y="3766048"/>
            <a:ext cx="10728930" cy="0"/>
          </a:xfrm>
          <a:prstGeom prst="line">
            <a:avLst/>
          </a:prstGeom>
          <a:noFill/>
          <a:ln w="7620">
            <a:solidFill>
              <a:srgbClr val="1D1E21"/>
            </a:solidFill>
            <a:prstDash val="solid"/>
          </a:ln>
        </p:spPr>
      </p:sp>
      <p:sp>
        <p:nvSpPr>
          <p:cNvPr id="22" name="Text 20"/>
          <p:cNvSpPr txBox="1"/>
          <p:nvPr/>
        </p:nvSpPr>
        <p:spPr>
          <a:xfrm>
            <a:off x="828629" y="3577407"/>
            <a:ext cx="680954" cy="144201"/>
          </a:xfrm>
          <a:prstGeom prst="rect">
            <a:avLst/>
          </a:prstGeom>
          <a:noFill/>
          <a:ln/>
        </p:spPr>
        <p:txBody>
          <a:bodyPr wrap="square" lIns="0" tIns="0" rIns="0" bIns="0" rtlCol="0" anchor="t"/>
          <a:lstStyle/>
          <a:p>
            <a:pPr algn="l" indent="0" marL="0">
              <a:lnSpc>
                <a:spcPts val="994"/>
              </a:lnSpc>
              <a:buNone/>
            </a:pPr>
            <a:r>
              <a:rPr lang="en-US" sz="710" dirty="0">
                <a:solidFill>
                  <a:srgbClr val="B9C0CD"/>
                </a:solidFill>
                <a:latin typeface="Courier New" pitchFamily="34" charset="0"/>
                <a:ea typeface="Courier New" pitchFamily="34" charset="-122"/>
                <a:cs typeface="Courier New" pitchFamily="34" charset="-120"/>
              </a:rPr>
              <a:t>buat skill</a:t>
            </a:r>
            <a:endParaRPr lang="en-US" sz="710" dirty="0"/>
          </a:p>
        </p:txBody>
      </p:sp>
      <p:sp>
        <p:nvSpPr>
          <p:cNvPr id="23" name="Text 21"/>
          <p:cNvSpPr txBox="1"/>
          <p:nvPr/>
        </p:nvSpPr>
        <p:spPr>
          <a:xfrm>
            <a:off x="842437" y="3863066"/>
            <a:ext cx="10507096" cy="187269"/>
          </a:xfrm>
          <a:prstGeom prst="rect">
            <a:avLst/>
          </a:prstGeom>
          <a:noFill/>
          <a:ln/>
        </p:spPr>
        <p:txBody>
          <a:bodyPr wrap="square" lIns="0" tIns="0" rIns="0" bIns="0" rtlCol="0" anchor="t"/>
          <a:lstStyle/>
          <a:p>
            <a:pPr indent="0" marL="0">
              <a:lnSpc>
                <a:spcPts val="1310"/>
              </a:lnSpc>
              <a:buNone/>
            </a:pPr>
            <a:r>
              <a:rPr lang="en-US" sz="819" dirty="0">
                <a:solidFill>
                  <a:srgbClr val="B9C0CD"/>
                </a:solidFill>
                <a:latin typeface="Courier New" pitchFamily="34" charset="0"/>
                <a:ea typeface="Courier New" pitchFamily="34" charset="-122"/>
                <a:cs typeface="Courier New" pitchFamily="34" charset="-120"/>
              </a:rPr>
              <a:t>/learn cara membuat laporan penjualan seperti tadi: baca sheet, ringkas per sales, tulis ke Doc, email ke saya. Beri nama skill "laporan-penjualan".</a:t>
            </a:r>
            <a:endParaRPr lang="en-US" sz="819" dirty="0"/>
          </a:p>
        </p:txBody>
      </p:sp>
      <p:sp>
        <p:nvSpPr>
          <p:cNvPr id="24" name="Shape 22"/>
          <p:cNvSpPr/>
          <p:nvPr/>
        </p:nvSpPr>
        <p:spPr>
          <a:xfrm>
            <a:off x="731520" y="4348521"/>
            <a:ext cx="10728930" cy="611551"/>
          </a:xfrm>
          <a:prstGeom prst="roundRect">
            <a:avLst>
              <a:gd name="adj" fmla="val 13606"/>
            </a:avLst>
          </a:prstGeom>
          <a:solidFill>
            <a:srgbClr val="06070A"/>
          </a:solidFill>
          <a:ln w="7620">
            <a:solidFill>
              <a:srgbClr val="1D1E21"/>
            </a:solidFill>
            <a:prstDash val="solid"/>
          </a:ln>
        </p:spPr>
      </p:sp>
      <p:sp>
        <p:nvSpPr>
          <p:cNvPr id="25" name="Shape 23"/>
          <p:cNvSpPr/>
          <p:nvPr/>
        </p:nvSpPr>
        <p:spPr>
          <a:xfrm>
            <a:off x="739110" y="4356110"/>
            <a:ext cx="10713750" cy="243413"/>
          </a:xfrm>
          <a:prstGeom prst="roundRect">
            <a:avLst>
              <a:gd name="adj" fmla="val 31330"/>
            </a:avLst>
          </a:prstGeom>
          <a:solidFill>
            <a:srgbClr val="0E0F12"/>
          </a:solidFill>
          <a:ln/>
        </p:spPr>
      </p:sp>
      <p:sp>
        <p:nvSpPr>
          <p:cNvPr id="26" name="Shape 24"/>
          <p:cNvSpPr/>
          <p:nvPr/>
        </p:nvSpPr>
        <p:spPr>
          <a:xfrm>
            <a:off x="739110" y="4473976"/>
            <a:ext cx="10713750" cy="125547"/>
          </a:xfrm>
          <a:prstGeom prst="rect">
            <a:avLst/>
          </a:prstGeom>
          <a:solidFill>
            <a:srgbClr val="0E0F12"/>
          </a:solidFill>
          <a:ln/>
        </p:spPr>
      </p:sp>
      <p:sp>
        <p:nvSpPr>
          <p:cNvPr id="27" name="Shape 25"/>
          <p:cNvSpPr/>
          <p:nvPr/>
        </p:nvSpPr>
        <p:spPr>
          <a:xfrm>
            <a:off x="731520" y="4599523"/>
            <a:ext cx="10728930" cy="0"/>
          </a:xfrm>
          <a:prstGeom prst="line">
            <a:avLst/>
          </a:prstGeom>
          <a:noFill/>
          <a:ln w="7620">
            <a:solidFill>
              <a:srgbClr val="1D1E21"/>
            </a:solidFill>
            <a:prstDash val="solid"/>
          </a:ln>
        </p:spPr>
      </p:sp>
      <p:sp>
        <p:nvSpPr>
          <p:cNvPr id="28" name="Text 26"/>
          <p:cNvSpPr txBox="1"/>
          <p:nvPr/>
        </p:nvSpPr>
        <p:spPr>
          <a:xfrm>
            <a:off x="828629" y="4410883"/>
            <a:ext cx="862188" cy="144201"/>
          </a:xfrm>
          <a:prstGeom prst="rect">
            <a:avLst/>
          </a:prstGeom>
          <a:noFill/>
          <a:ln/>
        </p:spPr>
        <p:txBody>
          <a:bodyPr wrap="square" lIns="0" tIns="0" rIns="0" bIns="0" rtlCol="0" anchor="t"/>
          <a:lstStyle/>
          <a:p>
            <a:pPr algn="l" indent="0" marL="0">
              <a:lnSpc>
                <a:spcPts val="994"/>
              </a:lnSpc>
              <a:buNone/>
            </a:pPr>
            <a:r>
              <a:rPr lang="en-US" sz="710" dirty="0">
                <a:solidFill>
                  <a:srgbClr val="B9C0CD"/>
                </a:solidFill>
                <a:latin typeface="Courier New" pitchFamily="34" charset="0"/>
                <a:ea typeface="Courier New" pitchFamily="34" charset="-122"/>
                <a:cs typeface="Courier New" pitchFamily="34" charset="-120"/>
              </a:rPr>
              <a:t>panggil skill</a:t>
            </a:r>
            <a:endParaRPr lang="en-US" sz="710" dirty="0"/>
          </a:p>
        </p:txBody>
      </p:sp>
      <p:sp>
        <p:nvSpPr>
          <p:cNvPr id="29" name="Text 27"/>
          <p:cNvSpPr txBox="1"/>
          <p:nvPr/>
        </p:nvSpPr>
        <p:spPr>
          <a:xfrm>
            <a:off x="842437" y="4696541"/>
            <a:ext cx="10507096" cy="187269"/>
          </a:xfrm>
          <a:prstGeom prst="rect">
            <a:avLst/>
          </a:prstGeom>
          <a:noFill/>
          <a:ln/>
        </p:spPr>
        <p:txBody>
          <a:bodyPr wrap="square" lIns="0" tIns="0" rIns="0" bIns="0" rtlCol="0" anchor="t"/>
          <a:lstStyle/>
          <a:p>
            <a:pPr indent="0" marL="0">
              <a:lnSpc>
                <a:spcPts val="1310"/>
              </a:lnSpc>
              <a:buNone/>
            </a:pPr>
            <a:r>
              <a:rPr lang="en-US" sz="819" dirty="0">
                <a:solidFill>
                  <a:srgbClr val="B9C0CD"/>
                </a:solidFill>
                <a:latin typeface="Courier New" pitchFamily="34" charset="0"/>
                <a:ea typeface="Courier New" pitchFamily="34" charset="-122"/>
                <a:cs typeface="Courier New" pitchFamily="34" charset="-120"/>
              </a:rPr>
              <a:t>/laporan-penjualan &lt;LINK_SHEET&gt; periode September</a:t>
            </a:r>
            <a:endParaRPr lang="en-US" sz="819" dirty="0"/>
          </a:p>
        </p:txBody>
      </p:sp>
      <p:sp>
        <p:nvSpPr>
          <p:cNvPr id="30" name="Shape 28"/>
          <p:cNvSpPr/>
          <p:nvPr/>
        </p:nvSpPr>
        <p:spPr>
          <a:xfrm>
            <a:off x="731520" y="5181996"/>
            <a:ext cx="10728930" cy="943752"/>
          </a:xfrm>
          <a:prstGeom prst="roundRect">
            <a:avLst>
              <a:gd name="adj" fmla="val 8817"/>
            </a:avLst>
          </a:prstGeom>
          <a:solidFill>
            <a:srgbClr val="132420"/>
          </a:solidFill>
          <a:ln w="7620">
            <a:solidFill>
              <a:srgbClr val="1D1E21"/>
            </a:solidFill>
            <a:prstDash val="solid"/>
          </a:ln>
        </p:spPr>
      </p:sp>
      <p:sp>
        <p:nvSpPr>
          <p:cNvPr id="31" name="Shape 29"/>
          <p:cNvSpPr/>
          <p:nvPr/>
        </p:nvSpPr>
        <p:spPr>
          <a:xfrm>
            <a:off x="731520" y="5219395"/>
            <a:ext cx="13899" cy="868863"/>
          </a:xfrm>
          <a:prstGeom prst="rect">
            <a:avLst/>
          </a:prstGeom>
          <a:solidFill>
            <a:srgbClr val="62DFB0"/>
          </a:solidFill>
          <a:ln/>
        </p:spPr>
      </p:sp>
      <p:sp>
        <p:nvSpPr>
          <p:cNvPr id="32" name="Text 30"/>
          <p:cNvSpPr txBox="1"/>
          <p:nvPr/>
        </p:nvSpPr>
        <p:spPr>
          <a:xfrm>
            <a:off x="897941" y="5320619"/>
            <a:ext cx="10671231" cy="150510"/>
          </a:xfrm>
          <a:prstGeom prst="rect">
            <a:avLst/>
          </a:prstGeom>
          <a:noFill/>
          <a:ln/>
        </p:spPr>
        <p:txBody>
          <a:bodyPr wrap="square" lIns="0" tIns="0" rIns="0" bIns="0" rtlCol="0" anchor="t"/>
          <a:lstStyle/>
          <a:p>
            <a:pPr algn="l" indent="0" marL="0">
              <a:lnSpc>
                <a:spcPts val="1032"/>
              </a:lnSpc>
              <a:buNone/>
            </a:pPr>
            <a:r>
              <a:rPr lang="en-US" sz="764" b="1" spc="46" kern="0" dirty="0">
                <a:solidFill>
                  <a:srgbClr val="62DFB0"/>
                </a:solidFill>
                <a:latin typeface="Arial" pitchFamily="34" charset="0"/>
                <a:ea typeface="Arial" pitchFamily="34" charset="-122"/>
                <a:cs typeface="Arial" pitchFamily="34" charset="-120"/>
              </a:rPr>
              <a:t>✅ CHECKPOINT</a:t>
            </a:r>
            <a:endParaRPr lang="en-US" sz="764" dirty="0"/>
          </a:p>
        </p:txBody>
      </p:sp>
      <p:sp>
        <p:nvSpPr>
          <p:cNvPr id="33" name="Shape 31"/>
          <p:cNvSpPr/>
          <p:nvPr/>
        </p:nvSpPr>
        <p:spPr>
          <a:xfrm>
            <a:off x="897941" y="5603260"/>
            <a:ext cx="97109" cy="97109"/>
          </a:xfrm>
          <a:prstGeom prst="roundRect">
            <a:avLst>
              <a:gd name="adj" fmla="val 21375"/>
            </a:avLst>
          </a:prstGeom>
          <a:ln w="11430">
            <a:solidFill>
              <a:srgbClr val="62DFB0"/>
            </a:solidFill>
            <a:prstDash val="solid"/>
          </a:ln>
        </p:spPr>
      </p:sp>
      <p:sp>
        <p:nvSpPr>
          <p:cNvPr id="34" name="Text 32"/>
          <p:cNvSpPr txBox="1"/>
          <p:nvPr/>
        </p:nvSpPr>
        <p:spPr>
          <a:xfrm>
            <a:off x="1078260" y="5548762"/>
            <a:ext cx="10486431" cy="205923"/>
          </a:xfrm>
          <a:prstGeom prst="rect">
            <a:avLst/>
          </a:prstGeom>
          <a:noFill/>
          <a:ln/>
        </p:spPr>
        <p:txBody>
          <a:bodyPr wrap="square" lIns="0" tIns="0" rIns="0" bIns="0" rtlCol="0" anchor="t"/>
          <a:lstStyle/>
          <a:p>
            <a:pPr algn="l" indent="0" marL="0">
              <a:lnSpc>
                <a:spcPts val="1425"/>
              </a:lnSpc>
              <a:buNone/>
            </a:pPr>
            <a:r>
              <a:rPr lang="en-US" sz="983" dirty="0">
                <a:solidFill>
                  <a:srgbClr val="B9C0CD"/>
                </a:solidFill>
                <a:latin typeface="Arial" pitchFamily="34" charset="0"/>
                <a:ea typeface="Arial" pitchFamily="34" charset="-122"/>
                <a:cs typeface="Arial" pitchFamily="34" charset="-120"/>
              </a:rPr>
              <a:t>Skill laporan-penjualan tampil di halaman Skills, toggle aktif</a:t>
            </a:r>
            <a:endParaRPr lang="en-US" sz="983" dirty="0"/>
          </a:p>
        </p:txBody>
      </p:sp>
      <p:sp>
        <p:nvSpPr>
          <p:cNvPr id="35" name="Shape 33"/>
          <p:cNvSpPr/>
          <p:nvPr/>
        </p:nvSpPr>
        <p:spPr>
          <a:xfrm>
            <a:off x="897941" y="5860481"/>
            <a:ext cx="97109" cy="97109"/>
          </a:xfrm>
          <a:prstGeom prst="roundRect">
            <a:avLst>
              <a:gd name="adj" fmla="val 21375"/>
            </a:avLst>
          </a:prstGeom>
          <a:ln w="11430">
            <a:solidFill>
              <a:srgbClr val="62DFB0"/>
            </a:solidFill>
            <a:prstDash val="solid"/>
          </a:ln>
        </p:spPr>
      </p:sp>
      <p:sp>
        <p:nvSpPr>
          <p:cNvPr id="36" name="Text 34"/>
          <p:cNvSpPr txBox="1"/>
          <p:nvPr/>
        </p:nvSpPr>
        <p:spPr>
          <a:xfrm>
            <a:off x="1078260" y="5806074"/>
            <a:ext cx="10486431" cy="205923"/>
          </a:xfrm>
          <a:prstGeom prst="rect">
            <a:avLst/>
          </a:prstGeom>
          <a:noFill/>
          <a:ln/>
        </p:spPr>
        <p:txBody>
          <a:bodyPr wrap="square" lIns="0" tIns="0" rIns="0" bIns="0" rtlCol="0" anchor="t"/>
          <a:lstStyle/>
          <a:p>
            <a:pPr algn="l" indent="0" marL="0">
              <a:lnSpc>
                <a:spcPts val="1425"/>
              </a:lnSpc>
              <a:buNone/>
            </a:pPr>
            <a:r>
              <a:rPr lang="en-US" sz="983" dirty="0">
                <a:solidFill>
                  <a:srgbClr val="B9C0CD"/>
                </a:solidFill>
                <a:latin typeface="Arial" pitchFamily="34" charset="0"/>
                <a:ea typeface="Arial" pitchFamily="34" charset="-122"/>
                <a:cs typeface="Arial" pitchFamily="34" charset="-120"/>
              </a:rPr>
              <a:t>Dipanggil dari chat baru, hasilnya sama seperti Sesi 5</a:t>
            </a:r>
            <a:endParaRPr lang="en-US" sz="983" dirty="0"/>
          </a:p>
        </p:txBody>
      </p:sp>
      <p:sp>
        <p:nvSpPr>
          <p:cNvPr id="37" name="Text 35"/>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20 / 21 · DETAIL</a:t>
            </a:r>
            <a:endParaRPr lang="en-US" sz="78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Shape 0"/>
          <p:cNvSpPr/>
          <p:nvPr/>
        </p:nvSpPr>
        <p:spPr>
          <a:xfrm>
            <a:off x="731520" y="1344168"/>
            <a:ext cx="198150" cy="0"/>
          </a:xfrm>
          <a:prstGeom prst="line">
            <a:avLst/>
          </a:prstGeom>
          <a:noFill/>
          <a:ln w="7620">
            <a:solidFill>
              <a:srgbClr val="323C5E"/>
            </a:solidFill>
            <a:prstDash val="solid"/>
          </a:ln>
        </p:spPr>
      </p:sp>
      <p:sp>
        <p:nvSpPr>
          <p:cNvPr id="3" name="Text 1"/>
          <p:cNvSpPr txBox="1"/>
          <p:nvPr/>
        </p:nvSpPr>
        <p:spPr>
          <a:xfrm>
            <a:off x="1021110" y="1273302"/>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PENUTUP</a:t>
            </a:r>
            <a:endParaRPr lang="en-US" sz="900" dirty="0"/>
          </a:p>
        </p:txBody>
      </p:sp>
      <p:sp>
        <p:nvSpPr>
          <p:cNvPr id="4" name="Text 2"/>
          <p:cNvSpPr txBox="1"/>
          <p:nvPr/>
        </p:nvSpPr>
        <p:spPr>
          <a:xfrm>
            <a:off x="731520" y="1665762"/>
            <a:ext cx="7763256" cy="768096"/>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Hari ini Anda sudah…</a:t>
            </a:r>
            <a:endParaRPr lang="en-US" sz="4800" dirty="0"/>
          </a:p>
        </p:txBody>
      </p:sp>
      <p:sp>
        <p:nvSpPr>
          <p:cNvPr id="5" name="Shape 3"/>
          <p:cNvSpPr/>
          <p:nvPr/>
        </p:nvSpPr>
        <p:spPr>
          <a:xfrm>
            <a:off x="731520" y="2555748"/>
            <a:ext cx="10728930" cy="2199864"/>
          </a:xfrm>
          <a:prstGeom prst="roundRect">
            <a:avLst>
              <a:gd name="adj" fmla="val 4157"/>
            </a:avLst>
          </a:prstGeom>
          <a:solidFill>
            <a:srgbClr val="132420"/>
          </a:solidFill>
          <a:ln w="7620">
            <a:solidFill>
              <a:srgbClr val="1D1E21"/>
            </a:solidFill>
            <a:prstDash val="solid"/>
          </a:ln>
        </p:spPr>
      </p:sp>
      <p:sp>
        <p:nvSpPr>
          <p:cNvPr id="6" name="Shape 4"/>
          <p:cNvSpPr/>
          <p:nvPr/>
        </p:nvSpPr>
        <p:spPr>
          <a:xfrm>
            <a:off x="731520" y="2596896"/>
            <a:ext cx="15270" cy="2117568"/>
          </a:xfrm>
          <a:prstGeom prst="rect">
            <a:avLst/>
          </a:prstGeom>
          <a:solidFill>
            <a:srgbClr val="62DFB0"/>
          </a:solidFill>
          <a:ln/>
        </p:spPr>
      </p:sp>
      <p:sp>
        <p:nvSpPr>
          <p:cNvPr id="7" name="Shape 5"/>
          <p:cNvSpPr/>
          <p:nvPr/>
        </p:nvSpPr>
        <p:spPr>
          <a:xfrm>
            <a:off x="914400" y="2767980"/>
            <a:ext cx="106710" cy="106710"/>
          </a:xfrm>
          <a:prstGeom prst="roundRect">
            <a:avLst>
              <a:gd name="adj" fmla="val 21423"/>
            </a:avLst>
          </a:prstGeom>
          <a:ln w="11430">
            <a:solidFill>
              <a:srgbClr val="62DFB0"/>
            </a:solidFill>
            <a:prstDash val="solid"/>
          </a:ln>
        </p:spPr>
      </p:sp>
      <p:sp>
        <p:nvSpPr>
          <p:cNvPr id="8" name="Text 6"/>
          <p:cNvSpPr txBox="1"/>
          <p:nvPr/>
        </p:nvSpPr>
        <p:spPr>
          <a:xfrm>
            <a:off x="1112550" y="2708178"/>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Buka dashboard</a:t>
            </a:r>
            <a:endParaRPr lang="en-US" sz="1080" dirty="0"/>
          </a:p>
        </p:txBody>
      </p:sp>
      <p:sp>
        <p:nvSpPr>
          <p:cNvPr id="9" name="Shape 7"/>
          <p:cNvSpPr/>
          <p:nvPr/>
        </p:nvSpPr>
        <p:spPr>
          <a:xfrm>
            <a:off x="914400" y="3050713"/>
            <a:ext cx="106710" cy="106710"/>
          </a:xfrm>
          <a:prstGeom prst="roundRect">
            <a:avLst>
              <a:gd name="adj" fmla="val 21423"/>
            </a:avLst>
          </a:prstGeom>
          <a:ln w="11430">
            <a:solidFill>
              <a:srgbClr val="62DFB0"/>
            </a:solidFill>
            <a:prstDash val="solid"/>
          </a:ln>
        </p:spPr>
      </p:sp>
      <p:sp>
        <p:nvSpPr>
          <p:cNvPr id="10" name="Text 8"/>
          <p:cNvSpPr txBox="1"/>
          <p:nvPr/>
        </p:nvSpPr>
        <p:spPr>
          <a:xfrm>
            <a:off x="1112550" y="2990820"/>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Pilih model di Models</a:t>
            </a:r>
            <a:endParaRPr lang="en-US" sz="1080" dirty="0"/>
          </a:p>
        </p:txBody>
      </p:sp>
      <p:sp>
        <p:nvSpPr>
          <p:cNvPr id="11" name="Shape 9"/>
          <p:cNvSpPr/>
          <p:nvPr/>
        </p:nvSpPr>
        <p:spPr>
          <a:xfrm>
            <a:off x="914400" y="3333354"/>
            <a:ext cx="106710" cy="106710"/>
          </a:xfrm>
          <a:prstGeom prst="roundRect">
            <a:avLst>
              <a:gd name="adj" fmla="val 21423"/>
            </a:avLst>
          </a:prstGeom>
          <a:ln w="11430">
            <a:solidFill>
              <a:srgbClr val="62DFB0"/>
            </a:solidFill>
            <a:prstDash val="solid"/>
          </a:ln>
        </p:spPr>
      </p:sp>
      <p:sp>
        <p:nvSpPr>
          <p:cNvPr id="12" name="Text 10"/>
          <p:cNvSpPr txBox="1"/>
          <p:nvPr/>
        </p:nvSpPr>
        <p:spPr>
          <a:xfrm>
            <a:off x="1112550" y="3273552"/>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Chat dari browser &amp; Telegram</a:t>
            </a:r>
            <a:endParaRPr lang="en-US" sz="1080" dirty="0"/>
          </a:p>
        </p:txBody>
      </p:sp>
      <p:sp>
        <p:nvSpPr>
          <p:cNvPr id="13" name="Shape 11"/>
          <p:cNvSpPr/>
          <p:nvPr/>
        </p:nvSpPr>
        <p:spPr>
          <a:xfrm>
            <a:off x="914400" y="3616086"/>
            <a:ext cx="106710" cy="106710"/>
          </a:xfrm>
          <a:prstGeom prst="roundRect">
            <a:avLst>
              <a:gd name="adj" fmla="val 21423"/>
            </a:avLst>
          </a:prstGeom>
          <a:ln w="11430">
            <a:solidFill>
              <a:srgbClr val="62DFB0"/>
            </a:solidFill>
            <a:prstDash val="solid"/>
          </a:ln>
        </p:spPr>
      </p:sp>
      <p:sp>
        <p:nvSpPr>
          <p:cNvPr id="14" name="Text 12"/>
          <p:cNvSpPr txBox="1"/>
          <p:nvPr/>
        </p:nvSpPr>
        <p:spPr>
          <a:xfrm>
            <a:off x="1112550" y="3556284"/>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Kerja di Google Workspace</a:t>
            </a:r>
            <a:endParaRPr lang="en-US" sz="1080" dirty="0"/>
          </a:p>
        </p:txBody>
      </p:sp>
      <p:sp>
        <p:nvSpPr>
          <p:cNvPr id="15" name="Shape 13"/>
          <p:cNvSpPr/>
          <p:nvPr/>
        </p:nvSpPr>
        <p:spPr>
          <a:xfrm>
            <a:off x="914400" y="3898819"/>
            <a:ext cx="106710" cy="106710"/>
          </a:xfrm>
          <a:prstGeom prst="roundRect">
            <a:avLst>
              <a:gd name="adj" fmla="val 21423"/>
            </a:avLst>
          </a:prstGeom>
          <a:ln w="11430">
            <a:solidFill>
              <a:srgbClr val="62DFB0"/>
            </a:solidFill>
            <a:prstDash val="solid"/>
          </a:ln>
        </p:spPr>
      </p:sp>
      <p:sp>
        <p:nvSpPr>
          <p:cNvPr id="16" name="Text 14"/>
          <p:cNvSpPr txBox="1"/>
          <p:nvPr/>
        </p:nvSpPr>
        <p:spPr>
          <a:xfrm>
            <a:off x="1112550" y="3838926"/>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Ambil data API</a:t>
            </a:r>
            <a:endParaRPr lang="en-US" sz="1080" dirty="0"/>
          </a:p>
        </p:txBody>
      </p:sp>
      <p:sp>
        <p:nvSpPr>
          <p:cNvPr id="17" name="Shape 15"/>
          <p:cNvSpPr/>
          <p:nvPr/>
        </p:nvSpPr>
        <p:spPr>
          <a:xfrm>
            <a:off x="914400" y="4181460"/>
            <a:ext cx="106710" cy="106710"/>
          </a:xfrm>
          <a:prstGeom prst="roundRect">
            <a:avLst>
              <a:gd name="adj" fmla="val 21423"/>
            </a:avLst>
          </a:prstGeom>
          <a:ln w="11430">
            <a:solidFill>
              <a:srgbClr val="62DFB0"/>
            </a:solidFill>
            <a:prstDash val="solid"/>
          </a:ln>
        </p:spPr>
      </p:sp>
      <p:sp>
        <p:nvSpPr>
          <p:cNvPr id="18" name="Text 16"/>
          <p:cNvSpPr txBox="1"/>
          <p:nvPr/>
        </p:nvSpPr>
        <p:spPr>
          <a:xfrm>
            <a:off x="1112550" y="4121658"/>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Laporan terjadwal di Cron</a:t>
            </a:r>
            <a:endParaRPr lang="en-US" sz="1080" dirty="0"/>
          </a:p>
        </p:txBody>
      </p:sp>
      <p:sp>
        <p:nvSpPr>
          <p:cNvPr id="19" name="Shape 17"/>
          <p:cNvSpPr/>
          <p:nvPr/>
        </p:nvSpPr>
        <p:spPr>
          <a:xfrm>
            <a:off x="914400" y="4464192"/>
            <a:ext cx="106710" cy="106710"/>
          </a:xfrm>
          <a:prstGeom prst="roundRect">
            <a:avLst>
              <a:gd name="adj" fmla="val 21423"/>
            </a:avLst>
          </a:prstGeom>
          <a:ln w="11430">
            <a:solidFill>
              <a:srgbClr val="62DFB0"/>
            </a:solidFill>
            <a:prstDash val="solid"/>
          </a:ln>
        </p:spPr>
      </p:sp>
      <p:sp>
        <p:nvSpPr>
          <p:cNvPr id="20" name="Text 18"/>
          <p:cNvSpPr txBox="1"/>
          <p:nvPr/>
        </p:nvSpPr>
        <p:spPr>
          <a:xfrm>
            <a:off x="1112550" y="4404390"/>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SOP jadi skill</a:t>
            </a:r>
            <a:endParaRPr lang="en-US" sz="1080" dirty="0"/>
          </a:p>
        </p:txBody>
      </p:sp>
      <p:sp>
        <p:nvSpPr>
          <p:cNvPr id="21" name="Text 19"/>
          <p:cNvSpPr txBox="1"/>
          <p:nvPr/>
        </p:nvSpPr>
        <p:spPr>
          <a:xfrm>
            <a:off x="731520" y="4999482"/>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Minggu ini: pilih satu tugas berulang → jadikan skill + jadwal → ukur waktu yang dihemat → baru kembangkan.</a:t>
            </a:r>
            <a:endParaRPr lang="en-US" sz="960" dirty="0"/>
          </a:p>
        </p:txBody>
      </p:sp>
      <p:sp>
        <p:nvSpPr>
          <p:cNvPr id="22" name="Text 20"/>
          <p:cNvSpPr txBox="1"/>
          <p:nvPr/>
        </p:nvSpPr>
        <p:spPr>
          <a:xfrm>
            <a:off x="731520" y="5426232"/>
            <a:ext cx="10728930" cy="182880"/>
          </a:xfrm>
          <a:prstGeom prst="rect">
            <a:avLst/>
          </a:prstGeom>
          <a:noFill/>
          <a:ln/>
        </p:spPr>
        <p:txBody>
          <a:bodyPr wrap="square" lIns="0" tIns="0" rIns="0" bIns="0" rtlCol="0" anchor="t"/>
          <a:lstStyle/>
          <a:p>
            <a:pPr algn="l" indent="0" marL="0">
              <a:lnSpc>
                <a:spcPts val="1248"/>
              </a:lnSpc>
              <a:buNone/>
            </a:pPr>
            <a:r>
              <a:rPr lang="en-US" sz="960" spc="38" kern="0" dirty="0">
                <a:solidFill>
                  <a:srgbClr val="7B8494"/>
                </a:solidFill>
                <a:latin typeface="Courier New" pitchFamily="34" charset="0"/>
                <a:ea typeface="Courier New" pitchFamily="34" charset="-122"/>
                <a:cs typeface="Courier New" pitchFamily="34" charset="-120"/>
              </a:rPr>
              <a:t>Bantuan: </a:t>
            </a:r>
            <a:r>
              <a:rPr lang="en-US" sz="960" spc="38" kern="0" dirty="0">
                <a:solidFill>
                  <a:srgbClr val="F4F6FA"/>
                </a:solidFill>
                <a:latin typeface="Courier New" pitchFamily="34" charset="0"/>
                <a:ea typeface="Courier New" pitchFamily="34" charset="-122"/>
                <a:cs typeface="Courier New" pitchFamily="34" charset="-120"/>
              </a:rPr>
              <a:t>Lampiran B (Troubleshooting)</a:t>
            </a:r>
            <a:r>
              <a:rPr lang="en-US" sz="960" spc="38" kern="0" dirty="0">
                <a:solidFill>
                  <a:srgbClr val="7B8494"/>
                </a:solidFill>
                <a:latin typeface="Courier New" pitchFamily="34" charset="0"/>
                <a:ea typeface="Courier New" pitchFamily="34" charset="-122"/>
                <a:cs typeface="Courier New" pitchFamily="34" charset="-120"/>
              </a:rPr>
              <a:t>    Docs: </a:t>
            </a:r>
            <a:r>
              <a:rPr lang="en-US" sz="960" spc="38" kern="0" dirty="0">
                <a:solidFill>
                  <a:srgbClr val="F4F6FA"/>
                </a:solidFill>
                <a:latin typeface="Courier New" pitchFamily="34" charset="0"/>
                <a:ea typeface="Courier New" pitchFamily="34" charset="-122"/>
                <a:cs typeface="Courier New" pitchFamily="34" charset="-120"/>
              </a:rPr>
              <a:t>hermes-agent.nousresearch.com/docs</a:t>
            </a:r>
            <a:endParaRPr lang="en-US" sz="960" dirty="0"/>
          </a:p>
        </p:txBody>
      </p:sp>
      <p:sp>
        <p:nvSpPr>
          <p:cNvPr id="23" name="Text 21"/>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21 / 21</a:t>
            </a:r>
            <a:endParaRPr lang="en-US" sz="78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37</Slides>
  <Notes>37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vector>
  </TitlesOfParts>
  <Company>TSP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Hermes AI Agent · Web Dashboard</dc:title>
  <dc:subject>Pelatihan hands-on — semua lewat browser, tanpa terminal</dc:subject>
  <dc:creator>PptxGenJS</dc:creator>
  <cp:lastModifiedBy>PptxGenJS</cp:lastModifiedBy>
  <cp:revision>1</cp:revision>
  <dcterms:created xsi:type="dcterms:W3CDTF">2026-09-28T07:19:54Z</dcterms:created>
  <dcterms:modified xsi:type="dcterms:W3CDTF">2026-09-28T07:19:54Z</dcterms:modified>
</cp:coreProperties>
</file>